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9" r:id="rId5"/>
    <p:sldMasterId id="2147483677" r:id="rId6"/>
  </p:sldMasterIdLst>
  <p:notesMasterIdLst>
    <p:notesMasterId r:id="rId61"/>
  </p:notesMasterIdLst>
  <p:handoutMasterIdLst>
    <p:handoutMasterId r:id="rId62"/>
  </p:handoutMasterIdLst>
  <p:sldIdLst>
    <p:sldId id="2147482333" r:id="rId7"/>
    <p:sldId id="2147482350" r:id="rId8"/>
    <p:sldId id="287" r:id="rId9"/>
    <p:sldId id="288" r:id="rId10"/>
    <p:sldId id="289" r:id="rId11"/>
    <p:sldId id="290" r:id="rId12"/>
    <p:sldId id="291" r:id="rId13"/>
    <p:sldId id="292" r:id="rId14"/>
    <p:sldId id="294" r:id="rId15"/>
    <p:sldId id="295" r:id="rId16"/>
    <p:sldId id="297" r:id="rId17"/>
    <p:sldId id="298" r:id="rId18"/>
    <p:sldId id="299" r:id="rId19"/>
    <p:sldId id="300" r:id="rId20"/>
    <p:sldId id="301" r:id="rId21"/>
    <p:sldId id="302" r:id="rId22"/>
    <p:sldId id="303" r:id="rId23"/>
    <p:sldId id="304" r:id="rId24"/>
    <p:sldId id="305" r:id="rId25"/>
    <p:sldId id="306" r:id="rId26"/>
    <p:sldId id="307" r:id="rId27"/>
    <p:sldId id="308" r:id="rId28"/>
    <p:sldId id="309" r:id="rId29"/>
    <p:sldId id="310" r:id="rId30"/>
    <p:sldId id="2147482387" r:id="rId31"/>
    <p:sldId id="2147482369" r:id="rId32"/>
    <p:sldId id="2147482372" r:id="rId33"/>
    <p:sldId id="2147482373" r:id="rId34"/>
    <p:sldId id="2147482376" r:id="rId35"/>
    <p:sldId id="2147482375" r:id="rId36"/>
    <p:sldId id="2147482377" r:id="rId37"/>
    <p:sldId id="2147482378" r:id="rId38"/>
    <p:sldId id="2147482371" r:id="rId39"/>
    <p:sldId id="2147482379" r:id="rId40"/>
    <p:sldId id="2147482380" r:id="rId41"/>
    <p:sldId id="2147482381" r:id="rId42"/>
    <p:sldId id="2147482382" r:id="rId43"/>
    <p:sldId id="2147482383" r:id="rId44"/>
    <p:sldId id="2147482384" r:id="rId45"/>
    <p:sldId id="2147482368" r:id="rId46"/>
    <p:sldId id="2147482351" r:id="rId47"/>
    <p:sldId id="2147482353" r:id="rId48"/>
    <p:sldId id="2147482354" r:id="rId49"/>
    <p:sldId id="2147482367" r:id="rId50"/>
    <p:sldId id="2147482356" r:id="rId51"/>
    <p:sldId id="2147482366" r:id="rId52"/>
    <p:sldId id="2147482357" r:id="rId53"/>
    <p:sldId id="2147482359" r:id="rId54"/>
    <p:sldId id="2147482360" r:id="rId55"/>
    <p:sldId id="2147482363" r:id="rId56"/>
    <p:sldId id="614" r:id="rId57"/>
    <p:sldId id="2147482386" r:id="rId58"/>
    <p:sldId id="635" r:id="rId59"/>
    <p:sldId id="2147482365" r:id="rId60"/>
  </p:sldIdLst>
  <p:sldSz cx="12190413" cy="6859588"/>
  <p:notesSz cx="6858000" cy="9144000"/>
  <p:embeddedFontLst>
    <p:embeddedFont>
      <p:font typeface="Cambria Math" panose="02040503050406030204" pitchFamily="18" charset="0"/>
      <p:regular r:id="rId63"/>
    </p:embeddedFont>
    <p:embeddedFont>
      <p:font typeface="Open Sans" pitchFamily="2" charset="0"/>
      <p:regular r:id="rId64"/>
      <p:bold r:id="rId65"/>
      <p:italic r:id="rId66"/>
      <p:boldItalic r:id="rId67"/>
    </p:embeddedFont>
    <p:embeddedFont>
      <p:font typeface="Open Sans Light" pitchFamily="2" charset="0"/>
      <p:regular r:id="rId68"/>
      <p:italic r:id="rId69"/>
    </p:embeddedFont>
    <p:embeddedFont>
      <p:font typeface="Open Sans Semibold" pitchFamily="2" charset="0"/>
      <p:bold r:id="rId70"/>
      <p:boldItalic r:id="rId71"/>
    </p:embeddedFont>
    <p:embeddedFont>
      <p:font typeface="Roboto" panose="02000000000000000000" pitchFamily="2" charset="0"/>
      <p:regular r:id="rId72"/>
      <p:bold r:id="rId73"/>
      <p:italic r:id="rId74"/>
      <p:boldItalic r:id="rId75"/>
    </p:embeddedFont>
    <p:embeddedFont>
      <p:font typeface="Roboto Light" panose="02000000000000000000" pitchFamily="2" charset="0"/>
      <p:regular r:id="rId76"/>
      <p:italic r:id="rId77"/>
    </p:embeddedFont>
  </p:embeddedFontLst>
  <p:custDataLst>
    <p:tags r:id="rId78"/>
  </p:custDataLst>
  <p:defaultTextStyle>
    <a:defPPr>
      <a:defRPr lang="en-GB"/>
    </a:defPPr>
    <a:lvl1pPr algn="l" rtl="0" fontAlgn="base">
      <a:spcBef>
        <a:spcPct val="0"/>
      </a:spcBef>
      <a:spcAft>
        <a:spcPct val="0"/>
      </a:spcAft>
      <a:defRPr sz="1900" kern="1200">
        <a:solidFill>
          <a:schemeClr val="tx1"/>
        </a:solidFill>
        <a:latin typeface="Arial" charset="0"/>
        <a:ea typeface="+mn-ea"/>
        <a:cs typeface="+mn-cs"/>
      </a:defRPr>
    </a:lvl1pPr>
    <a:lvl2pPr marL="544251" algn="l" rtl="0" fontAlgn="base">
      <a:spcBef>
        <a:spcPct val="0"/>
      </a:spcBef>
      <a:spcAft>
        <a:spcPct val="0"/>
      </a:spcAft>
      <a:defRPr sz="1900" kern="1200">
        <a:solidFill>
          <a:schemeClr val="tx1"/>
        </a:solidFill>
        <a:latin typeface="Arial" charset="0"/>
        <a:ea typeface="+mn-ea"/>
        <a:cs typeface="+mn-cs"/>
      </a:defRPr>
    </a:lvl2pPr>
    <a:lvl3pPr marL="1088502" algn="l" rtl="0" fontAlgn="base">
      <a:spcBef>
        <a:spcPct val="0"/>
      </a:spcBef>
      <a:spcAft>
        <a:spcPct val="0"/>
      </a:spcAft>
      <a:defRPr sz="1900" kern="1200">
        <a:solidFill>
          <a:schemeClr val="tx1"/>
        </a:solidFill>
        <a:latin typeface="Arial" charset="0"/>
        <a:ea typeface="+mn-ea"/>
        <a:cs typeface="+mn-cs"/>
      </a:defRPr>
    </a:lvl3pPr>
    <a:lvl4pPr marL="1632753" algn="l" rtl="0" fontAlgn="base">
      <a:spcBef>
        <a:spcPct val="0"/>
      </a:spcBef>
      <a:spcAft>
        <a:spcPct val="0"/>
      </a:spcAft>
      <a:defRPr sz="1900" kern="1200">
        <a:solidFill>
          <a:schemeClr val="tx1"/>
        </a:solidFill>
        <a:latin typeface="Arial" charset="0"/>
        <a:ea typeface="+mn-ea"/>
        <a:cs typeface="+mn-cs"/>
      </a:defRPr>
    </a:lvl4pPr>
    <a:lvl5pPr marL="2177004" algn="l" rtl="0" fontAlgn="base">
      <a:spcBef>
        <a:spcPct val="0"/>
      </a:spcBef>
      <a:spcAft>
        <a:spcPct val="0"/>
      </a:spcAft>
      <a:defRPr sz="1900" kern="1200">
        <a:solidFill>
          <a:schemeClr val="tx1"/>
        </a:solidFill>
        <a:latin typeface="Arial" charset="0"/>
        <a:ea typeface="+mn-ea"/>
        <a:cs typeface="+mn-cs"/>
      </a:defRPr>
    </a:lvl5pPr>
    <a:lvl6pPr marL="2721254" algn="l" defTabSz="1088502" rtl="0" eaLnBrk="1" latinLnBrk="0" hangingPunct="1">
      <a:defRPr sz="1900" kern="1200">
        <a:solidFill>
          <a:schemeClr val="tx1"/>
        </a:solidFill>
        <a:latin typeface="Arial" charset="0"/>
        <a:ea typeface="+mn-ea"/>
        <a:cs typeface="+mn-cs"/>
      </a:defRPr>
    </a:lvl6pPr>
    <a:lvl7pPr marL="3265505" algn="l" defTabSz="1088502" rtl="0" eaLnBrk="1" latinLnBrk="0" hangingPunct="1">
      <a:defRPr sz="1900" kern="1200">
        <a:solidFill>
          <a:schemeClr val="tx1"/>
        </a:solidFill>
        <a:latin typeface="Arial" charset="0"/>
        <a:ea typeface="+mn-ea"/>
        <a:cs typeface="+mn-cs"/>
      </a:defRPr>
    </a:lvl7pPr>
    <a:lvl8pPr marL="3809756" algn="l" defTabSz="1088502" rtl="0" eaLnBrk="1" latinLnBrk="0" hangingPunct="1">
      <a:defRPr sz="1900" kern="1200">
        <a:solidFill>
          <a:schemeClr val="tx1"/>
        </a:solidFill>
        <a:latin typeface="Arial" charset="0"/>
        <a:ea typeface="+mn-ea"/>
        <a:cs typeface="+mn-cs"/>
      </a:defRPr>
    </a:lvl8pPr>
    <a:lvl9pPr marL="4354007" algn="l" defTabSz="1088502" rtl="0" eaLnBrk="1" latinLnBrk="0" hangingPunct="1">
      <a:defRPr sz="19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4CBEA47-027A-4A4C-8DEA-3F3460FFF9E7}">
          <p14:sldIdLst>
            <p14:sldId id="2147482333"/>
            <p14:sldId id="2147482350"/>
            <p14:sldId id="287"/>
            <p14:sldId id="288"/>
            <p14:sldId id="289"/>
            <p14:sldId id="290"/>
            <p14:sldId id="291"/>
            <p14:sldId id="292"/>
            <p14:sldId id="294"/>
            <p14:sldId id="295"/>
            <p14:sldId id="297"/>
            <p14:sldId id="298"/>
            <p14:sldId id="299"/>
            <p14:sldId id="300"/>
            <p14:sldId id="301"/>
            <p14:sldId id="302"/>
            <p14:sldId id="303"/>
            <p14:sldId id="304"/>
            <p14:sldId id="305"/>
            <p14:sldId id="306"/>
            <p14:sldId id="307"/>
            <p14:sldId id="308"/>
            <p14:sldId id="309"/>
            <p14:sldId id="310"/>
            <p14:sldId id="2147482387"/>
            <p14:sldId id="2147482369"/>
            <p14:sldId id="2147482372"/>
            <p14:sldId id="2147482373"/>
            <p14:sldId id="2147482376"/>
            <p14:sldId id="2147482375"/>
            <p14:sldId id="2147482377"/>
            <p14:sldId id="2147482378"/>
            <p14:sldId id="2147482371"/>
            <p14:sldId id="2147482379"/>
            <p14:sldId id="2147482380"/>
            <p14:sldId id="2147482381"/>
            <p14:sldId id="2147482382"/>
            <p14:sldId id="2147482383"/>
            <p14:sldId id="2147482384"/>
            <p14:sldId id="2147482368"/>
            <p14:sldId id="2147482351"/>
            <p14:sldId id="2147482353"/>
            <p14:sldId id="2147482354"/>
            <p14:sldId id="2147482367"/>
            <p14:sldId id="2147482356"/>
            <p14:sldId id="2147482366"/>
            <p14:sldId id="2147482357"/>
            <p14:sldId id="2147482359"/>
            <p14:sldId id="2147482360"/>
            <p14:sldId id="2147482363"/>
            <p14:sldId id="614"/>
            <p14:sldId id="2147482386"/>
            <p14:sldId id="635"/>
            <p14:sldId id="2147482365"/>
          </p14:sldIdLst>
        </p14:section>
      </p14:sectionLst>
    </p:ext>
    <p:ext uri="{EFAFB233-063F-42B5-8137-9DF3F51BA10A}">
      <p15:sldGuideLst xmlns:p15="http://schemas.microsoft.com/office/powerpoint/2012/main">
        <p15:guide id="1" orient="horz" pos="2229" userDrawn="1">
          <p15:clr>
            <a:srgbClr val="A4A3A4"/>
          </p15:clr>
        </p15:guide>
        <p15:guide id="2" orient="horz" pos="2271">
          <p15:clr>
            <a:srgbClr val="A4A3A4"/>
          </p15:clr>
        </p15:guide>
        <p15:guide id="3" orient="horz" pos="4202">
          <p15:clr>
            <a:srgbClr val="A4A3A4"/>
          </p15:clr>
        </p15:guide>
        <p15:guide id="4" orient="horz" pos="307">
          <p15:clr>
            <a:srgbClr val="A4A3A4"/>
          </p15:clr>
        </p15:guide>
        <p15:guide id="5" orient="horz" pos="3256">
          <p15:clr>
            <a:srgbClr val="A4A3A4"/>
          </p15:clr>
        </p15:guide>
        <p15:guide id="6" orient="horz" pos="1240">
          <p15:clr>
            <a:srgbClr val="A4A3A4"/>
          </p15:clr>
        </p15:guide>
        <p15:guide id="7" orient="horz" pos="3211">
          <p15:clr>
            <a:srgbClr val="A4A3A4"/>
          </p15:clr>
        </p15:guide>
        <p15:guide id="8" orient="horz" pos="2727" userDrawn="1">
          <p15:clr>
            <a:srgbClr val="A4A3A4"/>
          </p15:clr>
        </p15:guide>
        <p15:guide id="9" pos="52">
          <p15:clr>
            <a:srgbClr val="A4A3A4"/>
          </p15:clr>
        </p15:guide>
        <p15:guide id="10" pos="3875">
          <p15:clr>
            <a:srgbClr val="A4A3A4"/>
          </p15:clr>
        </p15:guide>
        <p15:guide id="11" pos="3816">
          <p15:clr>
            <a:srgbClr val="A4A3A4"/>
          </p15:clr>
        </p15:guide>
        <p15:guide id="12" pos="7635">
          <p15:clr>
            <a:srgbClr val="A4A3A4"/>
          </p15:clr>
        </p15:guide>
        <p15:guide id="13" pos="5767" userDrawn="1">
          <p15:clr>
            <a:srgbClr val="A4A3A4"/>
          </p15:clr>
        </p15:guide>
        <p15:guide id="14" pos="5729">
          <p15:clr>
            <a:srgbClr val="A4A3A4"/>
          </p15:clr>
        </p15:guide>
        <p15:guide id="15" pos="1962">
          <p15:clr>
            <a:srgbClr val="A4A3A4"/>
          </p15:clr>
        </p15:guide>
        <p15:guide id="16" pos="189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6AF"/>
    <a:srgbClr val="71C333"/>
    <a:srgbClr val="FF0000"/>
    <a:srgbClr val="99CCFF"/>
    <a:srgbClr val="6600CC"/>
    <a:srgbClr val="0066FF"/>
    <a:srgbClr val="CCECFF"/>
    <a:srgbClr val="99FF66"/>
    <a:srgbClr val="33CC33"/>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55" autoAdjust="0"/>
    <p:restoredTop sz="94660"/>
  </p:normalViewPr>
  <p:slideViewPr>
    <p:cSldViewPr snapToGrid="0">
      <p:cViewPr varScale="1">
        <p:scale>
          <a:sx n="82" d="100"/>
          <a:sy n="82" d="100"/>
        </p:scale>
        <p:origin x="845" y="288"/>
      </p:cViewPr>
      <p:guideLst>
        <p:guide orient="horz" pos="2229"/>
        <p:guide orient="horz" pos="2271"/>
        <p:guide orient="horz" pos="4202"/>
        <p:guide orient="horz" pos="307"/>
        <p:guide orient="horz" pos="3256"/>
        <p:guide orient="horz" pos="1240"/>
        <p:guide orient="horz" pos="3211"/>
        <p:guide orient="horz" pos="2727"/>
        <p:guide pos="52"/>
        <p:guide pos="3875"/>
        <p:guide pos="3816"/>
        <p:guide pos="7635"/>
        <p:guide pos="5767"/>
        <p:guide pos="5729"/>
        <p:guide pos="1962"/>
        <p:guide pos="1898"/>
      </p:guideLst>
    </p:cSldViewPr>
  </p:slideViewPr>
  <p:notesTextViewPr>
    <p:cViewPr>
      <p:scale>
        <a:sx n="1" d="1"/>
        <a:sy n="1" d="1"/>
      </p:scale>
      <p:origin x="0" y="0"/>
    </p:cViewPr>
  </p:notesTextViewPr>
  <p:notesViewPr>
    <p:cSldViewPr snapToGrid="0">
      <p:cViewPr>
        <p:scale>
          <a:sx n="1" d="2"/>
          <a:sy n="1" d="2"/>
        </p:scale>
        <p:origin x="3480" y="70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12.fntdata"/><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notesMaster" Target="notesMasters/notesMaster1.xml"/><Relationship Id="rId82"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0.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5.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handoutMaster" Target="handoutMasters/handout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4.fntdata"/><Relationship Id="rId7" Type="http://schemas.openxmlformats.org/officeDocument/2006/relationships/slide" Target="slides/slide1.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4.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kzidenz-Grotesk Std Light" pitchFamily="50" charset="0"/>
              </a:defRPr>
            </a:lvl1pPr>
          </a:lstStyle>
          <a:p>
            <a:endParaRPr lang="en-GB" dirty="0">
              <a:latin typeface="Open Sans Light" panose="020B0306030504020204" pitchFamily="34" charset="0"/>
            </a:endParaRPr>
          </a:p>
        </p:txBody>
      </p:sp>
      <p:sp>
        <p:nvSpPr>
          <p:cNvPr id="122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kzidenz-Grotesk Std Light" pitchFamily="50" charset="0"/>
              </a:defRPr>
            </a:lvl1pPr>
          </a:lstStyle>
          <a:p>
            <a:endParaRPr lang="en-GB" dirty="0">
              <a:latin typeface="Open Sans Light" panose="020B0306030504020204" pitchFamily="34" charset="0"/>
            </a:endParaRPr>
          </a:p>
        </p:txBody>
      </p:sp>
    </p:spTree>
    <p:extLst>
      <p:ext uri="{BB962C8B-B14F-4D97-AF65-F5344CB8AC3E}">
        <p14:creationId xmlns:p14="http://schemas.microsoft.com/office/powerpoint/2010/main" val="1524582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Light" panose="020B0306030504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Light" panose="020B0306030504020204" pitchFamily="34" charset="0"/>
              </a:defRPr>
            </a:lvl1pPr>
          </a:lstStyle>
          <a:p>
            <a:fld id="{645CADFC-B07C-4CDF-A6CB-673776AD24B3}" type="datetimeFigureOut">
              <a:rPr lang="en-GB" smtClean="0"/>
              <a:pPr/>
              <a:t>15/01/2026</a:t>
            </a:fld>
            <a:endParaRPr lang="en-GB" dirty="0"/>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Light" panose="020B0306030504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Light" panose="020B0306030504020204" pitchFamily="34" charset="0"/>
              </a:defRPr>
            </a:lvl1pPr>
          </a:lstStyle>
          <a:p>
            <a:fld id="{7A4CD859-BDD9-4D9D-B820-59E9FC703A0F}" type="slidenum">
              <a:rPr lang="en-GB" smtClean="0"/>
              <a:pPr/>
              <a:t>‹#›</a:t>
            </a:fld>
            <a:endParaRPr lang="en-GB" dirty="0"/>
          </a:p>
        </p:txBody>
      </p:sp>
    </p:spTree>
    <p:extLst>
      <p:ext uri="{BB962C8B-B14F-4D97-AF65-F5344CB8AC3E}">
        <p14:creationId xmlns:p14="http://schemas.microsoft.com/office/powerpoint/2010/main" val="2428007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Entender Población vs. Muestra.</a:t>
            </a:r>
          </a:p>
          <a:p>
            <a:r>
              <a:rPr lang="es-ES" dirty="0"/>
              <a:t>Repasar Probabilidad básica.</a:t>
            </a:r>
          </a:p>
          <a:p>
            <a:r>
              <a:rPr lang="es-ES" dirty="0"/>
              <a:t>Explorar Distribuciones (Discretas y Continuas).</a:t>
            </a:r>
          </a:p>
          <a:p>
            <a:r>
              <a:rPr lang="es-ES" dirty="0"/>
              <a:t>Comprender el Teorema del Límite Central (TLC).</a:t>
            </a:r>
          </a:p>
          <a:p>
            <a:endParaRPr lang="es-EC" dirty="0"/>
          </a:p>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2</a:t>
            </a:fld>
            <a:endParaRPr lang="en-GB" dirty="0"/>
          </a:p>
        </p:txBody>
      </p:sp>
    </p:spTree>
    <p:extLst>
      <p:ext uri="{BB962C8B-B14F-4D97-AF65-F5344CB8AC3E}">
        <p14:creationId xmlns:p14="http://schemas.microsoft.com/office/powerpoint/2010/main" val="630372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C" dirty="0"/>
              <a:t>Tomamos muestras porque medir toda la población es costoso o imposible</a:t>
            </a:r>
          </a:p>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41</a:t>
            </a:fld>
            <a:endParaRPr lang="en-GB" dirty="0"/>
          </a:p>
        </p:txBody>
      </p:sp>
    </p:spTree>
    <p:extLst>
      <p:ext uri="{BB962C8B-B14F-4D97-AF65-F5344CB8AC3E}">
        <p14:creationId xmlns:p14="http://schemas.microsoft.com/office/powerpoint/2010/main" val="1072392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42</a:t>
            </a:fld>
            <a:endParaRPr lang="en-GB" dirty="0"/>
          </a:p>
        </p:txBody>
      </p:sp>
    </p:spTree>
    <p:extLst>
      <p:ext uri="{BB962C8B-B14F-4D97-AF65-F5344CB8AC3E}">
        <p14:creationId xmlns:p14="http://schemas.microsoft.com/office/powerpoint/2010/main" val="1725559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49</a:t>
            </a:fld>
            <a:endParaRPr lang="en-GB" dirty="0"/>
          </a:p>
        </p:txBody>
      </p:sp>
    </p:spTree>
    <p:extLst>
      <p:ext uri="{BB962C8B-B14F-4D97-AF65-F5344CB8AC3E}">
        <p14:creationId xmlns:p14="http://schemas.microsoft.com/office/powerpoint/2010/main" val="2893752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Slide Number Placeholder 6"/>
          <p:cNvSpPr>
            <a:spLocks noGrp="1" noChangeArrowheads="1"/>
          </p:cNvSpPr>
          <p:nvPr>
            <p:ph type="sldNum" sz="quarter"/>
          </p:nvPr>
        </p:nvSpPr>
        <p:spPr/>
        <p:txBody>
          <a:bodyPr/>
          <a:lstStyle/>
          <a:p>
            <a:pPr>
              <a:defRPr/>
            </a:pPr>
            <a:fld id="{13CAA23E-C759-5545-B401-69012417D789}" type="slidenum">
              <a:rPr lang="en-GB"/>
              <a:pPr>
                <a:defRPr/>
              </a:pPr>
              <a:t>51</a:t>
            </a:fld>
            <a:endParaRPr lang="en-GB"/>
          </a:p>
        </p:txBody>
      </p:sp>
      <p:sp>
        <p:nvSpPr>
          <p:cNvPr id="15361" name="Text Box 1"/>
          <p:cNvSpPr txBox="1">
            <a:spLocks noGrp="1" noRot="1" noChangeAspect="1" noChangeArrowheads="1"/>
          </p:cNvSpPr>
          <p:nvPr>
            <p:ph type="sldImg"/>
          </p:nvPr>
        </p:nvSpPr>
        <p:spPr>
          <a:xfrm>
            <a:off x="384175" y="695325"/>
            <a:ext cx="6088063" cy="3427413"/>
          </a:xfrm>
          <a:solidFill>
            <a:srgbClr val="FFFFFF"/>
          </a:solidFill>
          <a:ln>
            <a:solidFill>
              <a:srgbClr val="000000"/>
            </a:solidFill>
            <a:miter lim="800000"/>
            <a:headEnd/>
            <a:tailEnd/>
          </a:ln>
          <a:extLst>
            <a:ext uri="{AF507438-7753-43e0-B8FC-AC1667EBCBE1}">
              <a14:hiddenEffects xmln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p:cNvSpPr txBox="1">
            <a:spLocks noGrp="1" noChangeArrowheads="1"/>
          </p:cNvSpPr>
          <p:nvPr>
            <p:ph type="body" idx="1"/>
          </p:nvPr>
        </p:nvSpPr>
        <p:spPr>
          <a:xfrm>
            <a:off x="685512" y="4343230"/>
            <a:ext cx="5486976" cy="4115139"/>
          </a:xfrm>
          <a:ln/>
          <a:extLst>
            <a:ext uri="{AF507438-7753-43e0-B8FC-AC1667EBCBE1}">
              <a14:hiddenEffects xmln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850198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a:extLst>
            <a:ext uri="{FF2B5EF4-FFF2-40B4-BE49-F238E27FC236}">
              <a16:creationId xmlns:a16="http://schemas.microsoft.com/office/drawing/2014/main" id="{CEEAD0E5-95D0-8F1D-8347-CD8BF4AF5A51}"/>
            </a:ext>
          </a:extLst>
        </p:cNvPr>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B135D26-9CF6-3D9F-1563-5B3DF68FB8EB}"/>
              </a:ext>
            </a:extLst>
          </p:cNvPr>
          <p:cNvSpPr>
            <a:spLocks noGrp="1" noChangeArrowheads="1"/>
          </p:cNvSpPr>
          <p:nvPr>
            <p:ph type="sldNum" sz="quarter"/>
          </p:nvPr>
        </p:nvSpPr>
        <p:spPr/>
        <p:txBody>
          <a:bodyPr/>
          <a:lstStyle/>
          <a:p>
            <a:pPr>
              <a:defRPr/>
            </a:pPr>
            <a:fld id="{13CAA23E-C759-5545-B401-69012417D789}" type="slidenum">
              <a:rPr lang="en-GB"/>
              <a:pPr>
                <a:defRPr/>
              </a:pPr>
              <a:t>52</a:t>
            </a:fld>
            <a:endParaRPr lang="en-GB"/>
          </a:p>
        </p:txBody>
      </p:sp>
      <p:sp>
        <p:nvSpPr>
          <p:cNvPr id="15361" name="Text Box 1">
            <a:extLst>
              <a:ext uri="{FF2B5EF4-FFF2-40B4-BE49-F238E27FC236}">
                <a16:creationId xmlns:a16="http://schemas.microsoft.com/office/drawing/2014/main" id="{1A2C2497-AC07-A84E-A9E3-8C99E2C91571}"/>
              </a:ext>
            </a:extLst>
          </p:cNvPr>
          <p:cNvSpPr txBox="1">
            <a:spLocks noGrp="1" noRot="1" noChangeAspect="1" noChangeArrowheads="1"/>
          </p:cNvSpPr>
          <p:nvPr>
            <p:ph type="sldImg"/>
          </p:nvPr>
        </p:nvSpPr>
        <p:spPr>
          <a:xfrm>
            <a:off x="384175" y="695325"/>
            <a:ext cx="6088063" cy="3427413"/>
          </a:xfrm>
          <a:solidFill>
            <a:srgbClr val="FFFFFF"/>
          </a:solidFill>
          <a:ln>
            <a:solidFill>
              <a:srgbClr val="000000"/>
            </a:solidFill>
            <a:miter lim="800000"/>
            <a:headEnd/>
            <a:tailEnd/>
          </a:ln>
          <a:extLst>
            <a:ext uri="{AF507438-7753-43e0-B8FC-AC1667EBCBE1}">
              <a14:hiddenEffects xmln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sp>
      <p:sp>
        <p:nvSpPr>
          <p:cNvPr id="15362" name="Text Box 2">
            <a:extLst>
              <a:ext uri="{FF2B5EF4-FFF2-40B4-BE49-F238E27FC236}">
                <a16:creationId xmlns:a16="http://schemas.microsoft.com/office/drawing/2014/main" id="{CFCE947A-AC30-C670-6212-07FE4342BA2D}"/>
              </a:ext>
            </a:extLst>
          </p:cNvPr>
          <p:cNvSpPr txBox="1">
            <a:spLocks noGrp="1" noChangeArrowheads="1"/>
          </p:cNvSpPr>
          <p:nvPr>
            <p:ph type="body" idx="1"/>
          </p:nvPr>
        </p:nvSpPr>
        <p:spPr>
          <a:xfrm>
            <a:off x="685512" y="4343230"/>
            <a:ext cx="5486976" cy="4115139"/>
          </a:xfrm>
          <a:ln/>
          <a:extLst>
            <a:ext uri="{AF507438-7753-43e0-B8FC-AC1667EBCBE1}">
              <a14:hiddenEffects xmln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a:cs typeface="+mn-cs"/>
            </a:endParaRPr>
          </a:p>
        </p:txBody>
      </p:sp>
    </p:spTree>
    <p:extLst>
      <p:ext uri="{BB962C8B-B14F-4D97-AF65-F5344CB8AC3E}">
        <p14:creationId xmlns:p14="http://schemas.microsoft.com/office/powerpoint/2010/main" val="1718030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Cover">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82540" y="2242704"/>
            <a:ext cx="12038033" cy="1484655"/>
          </a:xfrm>
        </p:spPr>
        <p:txBody>
          <a:bodyPr/>
          <a:lstStyle>
            <a:lvl1pPr algn="ctr">
              <a:defRPr sz="43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title</a:t>
            </a:r>
            <a:r>
              <a:rPr lang="es-EC" noProof="0" dirty="0"/>
              <a:t> </a:t>
            </a:r>
            <a:r>
              <a:rPr lang="es-EC" noProof="0" dirty="0" err="1"/>
              <a:t>style</a:t>
            </a:r>
            <a:endParaRPr lang="es-EC" noProof="0" dirty="0"/>
          </a:p>
        </p:txBody>
      </p:sp>
      <p:sp>
        <p:nvSpPr>
          <p:cNvPr id="7171" name="Rectangle 3"/>
          <p:cNvSpPr>
            <a:spLocks noGrp="1" noChangeArrowheads="1"/>
          </p:cNvSpPr>
          <p:nvPr>
            <p:ph type="subTitle" idx="1"/>
          </p:nvPr>
        </p:nvSpPr>
        <p:spPr>
          <a:xfrm>
            <a:off x="3112154" y="3800402"/>
            <a:ext cx="5978804" cy="544504"/>
          </a:xfrm>
        </p:spPr>
        <p:txBody>
          <a:bodyPr/>
          <a:lstStyle>
            <a:lvl1pPr marL="0" indent="0" algn="ctr">
              <a:buFontTx/>
              <a:buNone/>
              <a:defRPr sz="17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subtitle</a:t>
            </a:r>
            <a:r>
              <a:rPr lang="es-EC" noProof="0" dirty="0"/>
              <a:t> </a:t>
            </a:r>
            <a:r>
              <a:rPr lang="es-EC" noProof="0" dirty="0" err="1"/>
              <a:t>style</a:t>
            </a:r>
            <a:endParaRPr lang="es-EC"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Image strip mon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1" y="2046762"/>
            <a:ext cx="2931201" cy="1485426"/>
          </a:xfrm>
        </p:spPr>
        <p:txBody>
          <a:bodyPr anchor="ctr" anchorCtr="0"/>
          <a:lstStyle>
            <a:lvl1pPr marL="0" indent="0" algn="ctr">
              <a:buFontTx/>
              <a:buNone/>
              <a:defRPr baseline="0"/>
            </a:lvl1pPr>
          </a:lstStyle>
          <a:p>
            <a:r>
              <a:rPr lang="en-GB" dirty="0"/>
              <a:t>Click to insert image</a:t>
            </a:r>
          </a:p>
        </p:txBody>
      </p:sp>
      <p:sp>
        <p:nvSpPr>
          <p:cNvPr id="24" name="Picture Placeholder 3"/>
          <p:cNvSpPr>
            <a:spLocks noGrp="1"/>
          </p:cNvSpPr>
          <p:nvPr>
            <p:ph type="pic" sz="quarter" idx="13" hasCustomPrompt="1"/>
          </p:nvPr>
        </p:nvSpPr>
        <p:spPr>
          <a:xfrm>
            <a:off x="6152350" y="2046762"/>
            <a:ext cx="5968223" cy="1485426"/>
          </a:xfrm>
        </p:spPr>
        <p:txBody>
          <a:bodyPr anchor="ctr" anchorCtr="0"/>
          <a:lstStyle>
            <a:lvl1pPr marL="0" indent="0" algn="ctr">
              <a:buFontTx/>
              <a:buNone/>
              <a:defRPr baseline="0"/>
            </a:lvl1pPr>
          </a:lstStyle>
          <a:p>
            <a:r>
              <a:rPr lang="en-GB" dirty="0"/>
              <a:t>Click to insert image</a:t>
            </a:r>
          </a:p>
        </p:txBody>
      </p:sp>
      <p:sp>
        <p:nvSpPr>
          <p:cNvPr id="25" name="Picture Placeholder 3"/>
          <p:cNvSpPr>
            <a:spLocks noGrp="1"/>
          </p:cNvSpPr>
          <p:nvPr>
            <p:ph type="pic" sz="quarter" idx="14" hasCustomPrompt="1"/>
          </p:nvPr>
        </p:nvSpPr>
        <p:spPr>
          <a:xfrm>
            <a:off x="82541" y="3605213"/>
            <a:ext cx="2931201" cy="1507721"/>
          </a:xfrm>
        </p:spPr>
        <p:txBody>
          <a:bodyPr anchor="ctr" anchorCtr="0"/>
          <a:lstStyle>
            <a:lvl1pPr marL="0" indent="0" algn="ctr">
              <a:buFontTx/>
              <a:buNone/>
              <a:defRPr baseline="0"/>
            </a:lvl1pPr>
          </a:lstStyle>
          <a:p>
            <a:r>
              <a:rPr lang="en-GB" dirty="0"/>
              <a:t>Click to insert image</a:t>
            </a:r>
          </a:p>
        </p:txBody>
      </p:sp>
      <p:sp>
        <p:nvSpPr>
          <p:cNvPr id="26" name="Picture Placeholder 3"/>
          <p:cNvSpPr>
            <a:spLocks noGrp="1"/>
          </p:cNvSpPr>
          <p:nvPr>
            <p:ph type="pic" sz="quarter" idx="15" hasCustomPrompt="1"/>
          </p:nvPr>
        </p:nvSpPr>
        <p:spPr>
          <a:xfrm>
            <a:off x="3115328" y="2046762"/>
            <a:ext cx="2941784" cy="3066172"/>
          </a:xfrm>
        </p:spPr>
        <p:txBody>
          <a:bodyPr anchor="ctr" anchorCtr="0"/>
          <a:lstStyle>
            <a:lvl1pPr marL="0" indent="0" algn="ctr">
              <a:buFontTx/>
              <a:buNone/>
              <a:defRPr baseline="0"/>
            </a:lvl1pPr>
          </a:lstStyle>
          <a:p>
            <a:r>
              <a:rPr lang="en-GB" dirty="0"/>
              <a:t>Click to insert image</a:t>
            </a:r>
          </a:p>
        </p:txBody>
      </p:sp>
      <p:sp>
        <p:nvSpPr>
          <p:cNvPr id="7" name="Picture Placeholder 3"/>
          <p:cNvSpPr>
            <a:spLocks noGrp="1"/>
          </p:cNvSpPr>
          <p:nvPr>
            <p:ph type="pic" sz="quarter" idx="16" hasCustomPrompt="1"/>
          </p:nvPr>
        </p:nvSpPr>
        <p:spPr>
          <a:xfrm>
            <a:off x="6152350" y="3605214"/>
            <a:ext cx="2931201" cy="1492250"/>
          </a:xfrm>
        </p:spPr>
        <p:txBody>
          <a:bodyPr anchor="ctr" anchorCtr="0"/>
          <a:lstStyle>
            <a:lvl1pPr marL="0" indent="0" algn="ctr">
              <a:buFontTx/>
              <a:buNone/>
              <a:defRPr baseline="0"/>
            </a:lvl1pPr>
          </a:lstStyle>
          <a:p>
            <a:r>
              <a:rPr lang="en-GB" dirty="0"/>
              <a:t>Click to insert image</a:t>
            </a:r>
          </a:p>
        </p:txBody>
      </p:sp>
      <p:sp>
        <p:nvSpPr>
          <p:cNvPr id="8" name="Picture Placeholder 3"/>
          <p:cNvSpPr>
            <a:spLocks noGrp="1"/>
          </p:cNvSpPr>
          <p:nvPr>
            <p:ph type="pic" sz="quarter" idx="17" hasCustomPrompt="1"/>
          </p:nvPr>
        </p:nvSpPr>
        <p:spPr>
          <a:xfrm>
            <a:off x="9191488" y="3605213"/>
            <a:ext cx="2931201" cy="1492251"/>
          </a:xfrm>
        </p:spPr>
        <p:txBody>
          <a:bodyPr anchor="ctr" anchorCtr="0"/>
          <a:lstStyle>
            <a:lvl1pPr marL="0" indent="0" algn="ctr">
              <a:buFontTx/>
              <a:buNone/>
              <a:defRPr baseline="0"/>
            </a:lvl1pPr>
          </a:lstStyle>
          <a:p>
            <a:r>
              <a:rPr lang="en-GB" dirty="0"/>
              <a:t>Click to insert image</a:t>
            </a:r>
          </a:p>
        </p:txBody>
      </p:sp>
    </p:spTree>
    <p:extLst>
      <p:ext uri="{BB962C8B-B14F-4D97-AF65-F5344CB8AC3E}">
        <p14:creationId xmlns:p14="http://schemas.microsoft.com/office/powerpoint/2010/main" val="2959371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Image mon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0" y="476360"/>
            <a:ext cx="5963989" cy="3066172"/>
          </a:xfrm>
        </p:spPr>
        <p:txBody>
          <a:bodyPr anchor="ctr" anchorCtr="0"/>
          <a:lstStyle>
            <a:lvl1pPr marL="0" indent="0" algn="ctr">
              <a:buFontTx/>
              <a:buNone/>
              <a:defRPr baseline="0"/>
            </a:lvl1pPr>
          </a:lstStyle>
          <a:p>
            <a:r>
              <a:rPr lang="en-GB" dirty="0"/>
              <a:t>Click to insert image</a:t>
            </a:r>
          </a:p>
        </p:txBody>
      </p:sp>
      <p:sp>
        <p:nvSpPr>
          <p:cNvPr id="25" name="Picture Placeholder 3"/>
          <p:cNvSpPr>
            <a:spLocks noGrp="1"/>
          </p:cNvSpPr>
          <p:nvPr>
            <p:ph type="pic" sz="quarter" idx="14" hasCustomPrompt="1"/>
          </p:nvPr>
        </p:nvSpPr>
        <p:spPr>
          <a:xfrm>
            <a:off x="82541" y="3613987"/>
            <a:ext cx="2931201" cy="1498947"/>
          </a:xfrm>
        </p:spPr>
        <p:txBody>
          <a:bodyPr anchor="ctr" anchorCtr="0"/>
          <a:lstStyle>
            <a:lvl1pPr marL="0" indent="0" algn="ctr">
              <a:buFontTx/>
              <a:buNone/>
              <a:defRPr baseline="0"/>
            </a:lvl1pPr>
          </a:lstStyle>
          <a:p>
            <a:r>
              <a:rPr lang="en-GB" dirty="0"/>
              <a:t>Click to insert image</a:t>
            </a:r>
          </a:p>
        </p:txBody>
      </p:sp>
      <p:sp>
        <p:nvSpPr>
          <p:cNvPr id="10" name="Picture Placeholder 3"/>
          <p:cNvSpPr>
            <a:spLocks noGrp="1"/>
          </p:cNvSpPr>
          <p:nvPr>
            <p:ph type="pic" sz="quarter" idx="19" hasCustomPrompt="1"/>
          </p:nvPr>
        </p:nvSpPr>
        <p:spPr>
          <a:xfrm>
            <a:off x="82541" y="5171685"/>
            <a:ext cx="2931201" cy="1498947"/>
          </a:xfrm>
        </p:spPr>
        <p:txBody>
          <a:bodyPr anchor="ctr" anchorCtr="0"/>
          <a:lstStyle>
            <a:lvl1pPr marL="0" indent="0" algn="ctr">
              <a:buFontTx/>
              <a:buNone/>
              <a:defRPr baseline="0"/>
            </a:lvl1pPr>
          </a:lstStyle>
          <a:p>
            <a:r>
              <a:rPr lang="en-GB" dirty="0"/>
              <a:t>Click to insert image</a:t>
            </a:r>
          </a:p>
        </p:txBody>
      </p:sp>
      <p:sp>
        <p:nvSpPr>
          <p:cNvPr id="12" name="Picture Placeholder 3"/>
          <p:cNvSpPr>
            <a:spLocks noGrp="1"/>
          </p:cNvSpPr>
          <p:nvPr>
            <p:ph type="pic" sz="quarter" idx="21" hasCustomPrompt="1"/>
          </p:nvPr>
        </p:nvSpPr>
        <p:spPr>
          <a:xfrm>
            <a:off x="3115328" y="3613987"/>
            <a:ext cx="5978806" cy="1498947"/>
          </a:xfrm>
        </p:spPr>
        <p:txBody>
          <a:bodyPr anchor="ctr" anchorCtr="0"/>
          <a:lstStyle>
            <a:lvl1pPr marL="0" indent="0" algn="ctr">
              <a:buFontTx/>
              <a:buNone/>
              <a:defRPr baseline="0"/>
            </a:lvl1pPr>
          </a:lstStyle>
          <a:p>
            <a:r>
              <a:rPr lang="en-GB" dirty="0"/>
              <a:t>Click to insert image</a:t>
            </a:r>
          </a:p>
        </p:txBody>
      </p:sp>
      <p:sp>
        <p:nvSpPr>
          <p:cNvPr id="14" name="Picture Placeholder 3"/>
          <p:cNvSpPr>
            <a:spLocks noGrp="1"/>
          </p:cNvSpPr>
          <p:nvPr>
            <p:ph type="pic" sz="quarter" idx="23" hasCustomPrompt="1"/>
          </p:nvPr>
        </p:nvSpPr>
        <p:spPr>
          <a:xfrm>
            <a:off x="3115328" y="5171685"/>
            <a:ext cx="2931201" cy="1498947"/>
          </a:xfrm>
        </p:spPr>
        <p:txBody>
          <a:bodyPr anchor="ctr" anchorCtr="0"/>
          <a:lstStyle>
            <a:lvl1pPr marL="0" indent="0" algn="ctr">
              <a:buFontTx/>
              <a:buNone/>
              <a:defRPr baseline="0"/>
            </a:lvl1pPr>
          </a:lstStyle>
          <a:p>
            <a:r>
              <a:rPr lang="en-GB" dirty="0"/>
              <a:t>Click to insert image</a:t>
            </a:r>
          </a:p>
        </p:txBody>
      </p:sp>
      <p:sp>
        <p:nvSpPr>
          <p:cNvPr id="15" name="Picture Placeholder 3"/>
          <p:cNvSpPr>
            <a:spLocks noGrp="1"/>
          </p:cNvSpPr>
          <p:nvPr>
            <p:ph type="pic" sz="quarter" idx="24" hasCustomPrompt="1"/>
          </p:nvPr>
        </p:nvSpPr>
        <p:spPr>
          <a:xfrm>
            <a:off x="6152350" y="2046762"/>
            <a:ext cx="2931201" cy="1495770"/>
          </a:xfrm>
        </p:spPr>
        <p:txBody>
          <a:bodyPr anchor="ctr" anchorCtr="0"/>
          <a:lstStyle>
            <a:lvl1pPr marL="0" indent="0" algn="ctr">
              <a:buFontTx/>
              <a:buNone/>
              <a:defRPr baseline="0"/>
            </a:lvl1pPr>
          </a:lstStyle>
          <a:p>
            <a:r>
              <a:rPr lang="en-GB" dirty="0"/>
              <a:t>Click to insert image</a:t>
            </a:r>
          </a:p>
        </p:txBody>
      </p:sp>
      <p:sp>
        <p:nvSpPr>
          <p:cNvPr id="17" name="Picture Placeholder 3"/>
          <p:cNvSpPr>
            <a:spLocks noGrp="1"/>
          </p:cNvSpPr>
          <p:nvPr>
            <p:ph type="pic" sz="quarter" idx="26" hasCustomPrompt="1"/>
          </p:nvPr>
        </p:nvSpPr>
        <p:spPr>
          <a:xfrm>
            <a:off x="6152350" y="473186"/>
            <a:ext cx="2931201" cy="1495770"/>
          </a:xfrm>
        </p:spPr>
        <p:txBody>
          <a:bodyPr anchor="ctr" anchorCtr="0"/>
          <a:lstStyle>
            <a:lvl1pPr marL="0" indent="0" algn="ctr">
              <a:buFontTx/>
              <a:buNone/>
              <a:defRPr baseline="0"/>
            </a:lvl1pPr>
          </a:lstStyle>
          <a:p>
            <a:r>
              <a:rPr lang="en-GB" dirty="0"/>
              <a:t>Click to insert image</a:t>
            </a:r>
          </a:p>
        </p:txBody>
      </p:sp>
      <p:sp>
        <p:nvSpPr>
          <p:cNvPr id="18" name="Picture Placeholder 3"/>
          <p:cNvSpPr>
            <a:spLocks noGrp="1"/>
          </p:cNvSpPr>
          <p:nvPr>
            <p:ph type="pic" sz="quarter" idx="27" hasCustomPrompt="1"/>
          </p:nvPr>
        </p:nvSpPr>
        <p:spPr>
          <a:xfrm>
            <a:off x="6152350" y="5171685"/>
            <a:ext cx="2931201" cy="1498947"/>
          </a:xfrm>
        </p:spPr>
        <p:txBody>
          <a:bodyPr anchor="ctr" anchorCtr="0"/>
          <a:lstStyle>
            <a:lvl1pPr marL="0" indent="0" algn="ctr">
              <a:buFontTx/>
              <a:buNone/>
              <a:defRPr baseline="0"/>
            </a:lvl1pPr>
          </a:lstStyle>
          <a:p>
            <a:r>
              <a:rPr lang="en-GB" dirty="0"/>
              <a:t>Click to insert image</a:t>
            </a:r>
          </a:p>
        </p:txBody>
      </p:sp>
      <p:sp>
        <p:nvSpPr>
          <p:cNvPr id="19" name="Picture Placeholder 3"/>
          <p:cNvSpPr>
            <a:spLocks noGrp="1"/>
          </p:cNvSpPr>
          <p:nvPr>
            <p:ph type="pic" sz="quarter" idx="28" hasCustomPrompt="1"/>
          </p:nvPr>
        </p:nvSpPr>
        <p:spPr>
          <a:xfrm>
            <a:off x="9191488" y="2046762"/>
            <a:ext cx="2931201" cy="3066172"/>
          </a:xfrm>
        </p:spPr>
        <p:txBody>
          <a:bodyPr anchor="ctr" anchorCtr="0"/>
          <a:lstStyle>
            <a:lvl1pPr marL="0" indent="0" algn="ctr">
              <a:buFontTx/>
              <a:buNone/>
              <a:defRPr baseline="0"/>
            </a:lvl1pPr>
          </a:lstStyle>
          <a:p>
            <a:r>
              <a:rPr lang="en-GB" dirty="0"/>
              <a:t>Click to insert image</a:t>
            </a:r>
          </a:p>
        </p:txBody>
      </p:sp>
      <p:sp>
        <p:nvSpPr>
          <p:cNvPr id="21" name="Picture Placeholder 3"/>
          <p:cNvSpPr>
            <a:spLocks noGrp="1"/>
          </p:cNvSpPr>
          <p:nvPr>
            <p:ph type="pic" sz="quarter" idx="30" hasCustomPrompt="1"/>
          </p:nvPr>
        </p:nvSpPr>
        <p:spPr>
          <a:xfrm>
            <a:off x="9191488" y="473186"/>
            <a:ext cx="2931201" cy="1495770"/>
          </a:xfrm>
        </p:spPr>
        <p:txBody>
          <a:bodyPr anchor="ctr" anchorCtr="0"/>
          <a:lstStyle>
            <a:lvl1pPr marL="0" indent="0" algn="ctr">
              <a:buFontTx/>
              <a:buNone/>
              <a:defRPr baseline="0"/>
            </a:lvl1pPr>
          </a:lstStyle>
          <a:p>
            <a:r>
              <a:rPr lang="en-GB" dirty="0"/>
              <a:t>Click to insert image</a:t>
            </a:r>
          </a:p>
        </p:txBody>
      </p:sp>
      <p:sp>
        <p:nvSpPr>
          <p:cNvPr id="22" name="Picture Placeholder 3"/>
          <p:cNvSpPr>
            <a:spLocks noGrp="1"/>
          </p:cNvSpPr>
          <p:nvPr>
            <p:ph type="pic" sz="quarter" idx="31" hasCustomPrompt="1"/>
          </p:nvPr>
        </p:nvSpPr>
        <p:spPr>
          <a:xfrm>
            <a:off x="9191488" y="5171685"/>
            <a:ext cx="2931201" cy="1498947"/>
          </a:xfrm>
        </p:spPr>
        <p:txBody>
          <a:bodyPr anchor="ctr" anchorCtr="0"/>
          <a:lstStyle>
            <a:lvl1pPr marL="0" indent="0" algn="ctr">
              <a:buFontTx/>
              <a:buNone/>
              <a:defRPr baseline="0"/>
            </a:lvl1pPr>
          </a:lstStyle>
          <a:p>
            <a:r>
              <a:rPr lang="en-GB" dirty="0"/>
              <a:t>Click to insert image</a:t>
            </a:r>
          </a:p>
        </p:txBody>
      </p:sp>
    </p:spTree>
    <p:extLst>
      <p:ext uri="{BB962C8B-B14F-4D97-AF65-F5344CB8AC3E}">
        <p14:creationId xmlns:p14="http://schemas.microsoft.com/office/powerpoint/2010/main" val="1076139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Full screen image">
    <p:spTree>
      <p:nvGrpSpPr>
        <p:cNvPr id="1" name=""/>
        <p:cNvGrpSpPr/>
        <p:nvPr/>
      </p:nvGrpSpPr>
      <p:grpSpPr>
        <a:xfrm>
          <a:off x="0" y="0"/>
          <a:ext cx="0" cy="0"/>
          <a:chOff x="0" y="0"/>
          <a:chExt cx="0" cy="0"/>
        </a:xfrm>
      </p:grpSpPr>
      <p:sp>
        <p:nvSpPr>
          <p:cNvPr id="5" name="Picture Placeholder 3"/>
          <p:cNvSpPr>
            <a:spLocks noGrp="1"/>
          </p:cNvSpPr>
          <p:nvPr>
            <p:ph type="pic" sz="quarter" idx="12" hasCustomPrompt="1"/>
          </p:nvPr>
        </p:nvSpPr>
        <p:spPr>
          <a:xfrm>
            <a:off x="0" y="0"/>
            <a:ext cx="12190413" cy="6859588"/>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209042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 Subtitle</a:t>
            </a:r>
            <a:endParaRPr lang="en-GB"/>
          </a:p>
        </p:txBody>
      </p:sp>
      <p:sp>
        <p:nvSpPr>
          <p:cNvPr id="3" name="Content Placeholder 2"/>
          <p:cNvSpPr>
            <a:spLocks noGrp="1"/>
          </p:cNvSpPr>
          <p:nvPr>
            <p:ph idx="1"/>
          </p:nvPr>
        </p:nvSpPr>
        <p:spPr>
          <a:xfrm>
            <a:off x="82539" y="476360"/>
            <a:ext cx="12038034" cy="6194272"/>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2242845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2540" y="476361"/>
            <a:ext cx="5974572" cy="357270"/>
          </a:xfrm>
        </p:spPr>
        <p:txBody>
          <a:bodyPr anchor="t" anchorCtr="0"/>
          <a:lstStyle>
            <a:lvl1pPr marL="0" indent="0">
              <a:buNone/>
              <a:defRPr sz="1600" b="0">
                <a:latin typeface="Open Sans Semibold" panose="020B0706030804020204" pitchFamily="34" charset="0"/>
                <a:ea typeface="Open Sans Semibold" panose="020B0706030804020204" pitchFamily="34" charset="0"/>
                <a:cs typeface="Open Sans Semibold" panose="020B0706030804020204" pitchFamily="34" charset="0"/>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Title</a:t>
            </a:r>
          </a:p>
        </p:txBody>
      </p:sp>
      <p:sp>
        <p:nvSpPr>
          <p:cNvPr id="7" name="Content Placeholder 2"/>
          <p:cNvSpPr>
            <a:spLocks noGrp="1"/>
          </p:cNvSpPr>
          <p:nvPr>
            <p:ph idx="10"/>
          </p:nvPr>
        </p:nvSpPr>
        <p:spPr>
          <a:xfrm>
            <a:off x="82540" y="1047992"/>
            <a:ext cx="5974572" cy="5622640"/>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
        <p:nvSpPr>
          <p:cNvPr id="8" name="Title 1"/>
          <p:cNvSpPr>
            <a:spLocks noGrp="1"/>
          </p:cNvSpPr>
          <p:nvPr>
            <p:ph type="title" hasCustomPrompt="1"/>
          </p:nvPr>
        </p:nvSpPr>
        <p:spPr>
          <a:xfrm>
            <a:off x="82539" y="0"/>
            <a:ext cx="12038033" cy="404907"/>
          </a:xfrm>
        </p:spPr>
        <p:txBody>
          <a:bodyPr/>
          <a:lstStyle>
            <a:lvl1pPr>
              <a:defRPr/>
            </a:lvl1pPr>
          </a:lstStyle>
          <a:p>
            <a:r>
              <a:rPr lang="en-US"/>
              <a:t>Title | Subtitle</a:t>
            </a:r>
            <a:endParaRPr lang="en-GB"/>
          </a:p>
        </p:txBody>
      </p:sp>
      <p:sp>
        <p:nvSpPr>
          <p:cNvPr id="9" name="Text Placeholder 2"/>
          <p:cNvSpPr>
            <a:spLocks noGrp="1"/>
          </p:cNvSpPr>
          <p:nvPr>
            <p:ph type="body" idx="11" hasCustomPrompt="1"/>
          </p:nvPr>
        </p:nvSpPr>
        <p:spPr>
          <a:xfrm>
            <a:off x="6152350" y="476361"/>
            <a:ext cx="5968222" cy="357270"/>
          </a:xfrm>
        </p:spPr>
        <p:txBody>
          <a:bodyPr anchor="t" anchorCtr="0"/>
          <a:lstStyle>
            <a:lvl1pPr marL="0" indent="0">
              <a:buNone/>
              <a:defRPr sz="1600" b="0">
                <a:latin typeface="Open Sans Semibold" panose="020B0706030804020204" pitchFamily="34" charset="0"/>
                <a:ea typeface="Open Sans Semibold" panose="020B0706030804020204" pitchFamily="34" charset="0"/>
                <a:cs typeface="Open Sans Semibold" panose="020B0706030804020204" pitchFamily="34" charset="0"/>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Title</a:t>
            </a:r>
          </a:p>
        </p:txBody>
      </p:sp>
      <p:sp>
        <p:nvSpPr>
          <p:cNvPr id="10" name="Content Placeholder 2"/>
          <p:cNvSpPr>
            <a:spLocks noGrp="1"/>
          </p:cNvSpPr>
          <p:nvPr>
            <p:ph idx="12"/>
          </p:nvPr>
        </p:nvSpPr>
        <p:spPr>
          <a:xfrm>
            <a:off x="6152350" y="1047992"/>
            <a:ext cx="5968222" cy="5622640"/>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727863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F+P Colour Scheme">
    <p:spTree>
      <p:nvGrpSpPr>
        <p:cNvPr id="1" name=""/>
        <p:cNvGrpSpPr/>
        <p:nvPr/>
      </p:nvGrpSpPr>
      <p:grpSpPr>
        <a:xfrm>
          <a:off x="0" y="0"/>
          <a:ext cx="0" cy="0"/>
          <a:chOff x="0" y="0"/>
          <a:chExt cx="0" cy="0"/>
        </a:xfrm>
      </p:grpSpPr>
      <p:sp>
        <p:nvSpPr>
          <p:cNvPr id="58" name="Title 1"/>
          <p:cNvSpPr>
            <a:spLocks noGrp="1"/>
          </p:cNvSpPr>
          <p:nvPr>
            <p:ph type="title" hasCustomPrompt="1"/>
          </p:nvPr>
        </p:nvSpPr>
        <p:spPr>
          <a:xfrm>
            <a:off x="82539" y="0"/>
            <a:ext cx="12038033" cy="404907"/>
          </a:xfrm>
        </p:spPr>
        <p:txBody>
          <a:bodyPr/>
          <a:lstStyle>
            <a:lvl1pPr>
              <a:defRPr/>
            </a:lvl1pPr>
          </a:lstStyle>
          <a:p>
            <a:r>
              <a:rPr lang="en-GB"/>
              <a:t>Title | Subtitle</a:t>
            </a:r>
          </a:p>
        </p:txBody>
      </p:sp>
    </p:spTree>
    <p:extLst>
      <p:ext uri="{BB962C8B-B14F-4D97-AF65-F5344CB8AC3E}">
        <p14:creationId xmlns:p14="http://schemas.microsoft.com/office/powerpoint/2010/main" val="520423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2_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889" y="3429794"/>
            <a:ext cx="5156211" cy="404907"/>
          </a:xfrm>
          <a:prstGeom prst="rect">
            <a:avLst/>
          </a:prstGeom>
        </p:spPr>
        <p:txBody>
          <a:bodyPr/>
          <a:lstStyle>
            <a:lvl1pPr>
              <a:defRPr sz="2800">
                <a:solidFill>
                  <a:schemeClr val="tx2"/>
                </a:solidFill>
              </a:defRPr>
            </a:lvl1pPr>
          </a:lstStyle>
          <a:p>
            <a:r>
              <a:rPr lang="es-EC" noProof="0" dirty="0"/>
              <a:t>Agenda de la sesión</a:t>
            </a:r>
          </a:p>
        </p:txBody>
      </p:sp>
      <p:sp>
        <p:nvSpPr>
          <p:cNvPr id="4" name="Text Placeholder 3">
            <a:extLst>
              <a:ext uri="{FF2B5EF4-FFF2-40B4-BE49-F238E27FC236}">
                <a16:creationId xmlns:a16="http://schemas.microsoft.com/office/drawing/2014/main" id="{387E5B94-2B7B-4C4E-8A26-22A4A25610A0}"/>
              </a:ext>
            </a:extLst>
          </p:cNvPr>
          <p:cNvSpPr>
            <a:spLocks noGrp="1"/>
          </p:cNvSpPr>
          <p:nvPr>
            <p:ph type="body" sz="quarter" idx="10"/>
          </p:nvPr>
        </p:nvSpPr>
        <p:spPr>
          <a:xfrm>
            <a:off x="6349990" y="3429794"/>
            <a:ext cx="5518160" cy="2856706"/>
          </a:xfrm>
          <a:prstGeom prst="rect">
            <a:avLst/>
          </a:prstGeom>
        </p:spPr>
        <p:txBody>
          <a:bodyPr/>
          <a:lstStyle>
            <a:lvl1pPr marL="0" marR="0" indent="0" algn="l" defTabSz="914400" rtl="0" eaLnBrk="1" fontAlgn="base" latinLnBrk="0" hangingPunct="1">
              <a:lnSpc>
                <a:spcPct val="100000"/>
              </a:lnSpc>
              <a:spcBef>
                <a:spcPts val="0"/>
              </a:spcBef>
              <a:spcAft>
                <a:spcPts val="238"/>
              </a:spcAft>
              <a:buClrTx/>
              <a:buSzTx/>
              <a:buFont typeface="+mj-lt"/>
              <a:buAutoNum type="arabicPeriod"/>
              <a:tabLst/>
              <a:defRPr b="1">
                <a:latin typeface="Open Sans" pitchFamily="2" charset="0"/>
                <a:ea typeface="Open Sans" pitchFamily="2" charset="0"/>
                <a:cs typeface="Open Sans" pitchFamily="2" charset="0"/>
              </a:defRPr>
            </a:lvl1pPr>
            <a:lvl2pPr>
              <a:buAutoNum type="arabicPeriod"/>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stStyle>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text</a:t>
            </a:r>
            <a:r>
              <a:rPr lang="es-EC" noProof="0" dirty="0"/>
              <a:t> </a:t>
            </a:r>
            <a:r>
              <a:rPr lang="es-EC" noProof="0" dirty="0" err="1"/>
              <a:t>styles</a:t>
            </a:r>
            <a:endParaRPr lang="es-EC" noProof="0" dirty="0"/>
          </a:p>
          <a:p>
            <a:pPr marL="1013036" marR="0" lvl="1"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Second</a:t>
            </a:r>
            <a:r>
              <a:rPr lang="es-EC" noProof="0" dirty="0"/>
              <a:t> </a:t>
            </a:r>
            <a:r>
              <a:rPr lang="es-EC" noProof="0" dirty="0" err="1"/>
              <a:t>level</a:t>
            </a:r>
            <a:r>
              <a:rPr lang="es-EC" noProof="0" dirty="0"/>
              <a:t>	</a:t>
            </a:r>
          </a:p>
          <a:p>
            <a:pPr marL="1489255" marR="0" lvl="2"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Third</a:t>
            </a:r>
            <a:r>
              <a:rPr lang="es-EC" noProof="0" dirty="0"/>
              <a:t> </a:t>
            </a:r>
            <a:r>
              <a:rPr lang="es-EC" noProof="0" dirty="0" err="1"/>
              <a:t>level</a:t>
            </a:r>
            <a:endParaRPr lang="es-EC" noProof="0" dirty="0"/>
          </a:p>
          <a:p>
            <a:pPr marL="2033506" marR="0" lvl="3"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Fourth</a:t>
            </a:r>
            <a:r>
              <a:rPr lang="es-EC" noProof="0" dirty="0"/>
              <a:t> </a:t>
            </a:r>
            <a:r>
              <a:rPr lang="es-EC" noProof="0" dirty="0" err="1"/>
              <a:t>level</a:t>
            </a:r>
            <a:endParaRPr lang="es-EC" noProof="0" dirty="0"/>
          </a:p>
        </p:txBody>
      </p:sp>
    </p:spTree>
    <p:extLst>
      <p:ext uri="{BB962C8B-B14F-4D97-AF65-F5344CB8AC3E}">
        <p14:creationId xmlns:p14="http://schemas.microsoft.com/office/powerpoint/2010/main" val="1753188917"/>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11295140" y="6219062"/>
            <a:ext cx="731505" cy="524922"/>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1919688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0" y="0"/>
            <a:ext cx="11359321" cy="524922"/>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142707" y="536391"/>
            <a:ext cx="11359321" cy="4556255"/>
          </a:xfrm>
          <a:prstGeom prst="rect">
            <a:avLst/>
          </a:prstGeom>
        </p:spPr>
        <p:txBody>
          <a:bodyPr spcFirstLastPara="1" wrap="square" lIns="91425" tIns="91425" rIns="91425" bIns="91425" anchor="t" anchorCtr="0">
            <a:noAutofit/>
          </a:bodyPr>
          <a:lstStyle>
            <a:lvl1pPr marL="609539" lvl="0" indent="-440223" rtl="0">
              <a:spcBef>
                <a:spcPts val="800"/>
              </a:spcBef>
              <a:spcAft>
                <a:spcPts val="0"/>
              </a:spcAft>
              <a:buSzPts val="1600"/>
              <a:buFont typeface="Roboto Light"/>
              <a:buChar char="●"/>
              <a:defRPr>
                <a:latin typeface="Roboto Light"/>
                <a:ea typeface="Roboto Light"/>
                <a:cs typeface="Roboto Light"/>
                <a:sym typeface="Roboto Light"/>
              </a:defRPr>
            </a:lvl1pPr>
            <a:lvl2pPr marL="1219078" lvl="1" indent="-440223" rtl="0">
              <a:spcBef>
                <a:spcPts val="800"/>
              </a:spcBef>
              <a:spcAft>
                <a:spcPts val="0"/>
              </a:spcAft>
              <a:buSzPts val="1600"/>
              <a:buFont typeface="Roboto Light"/>
              <a:buChar char="○"/>
              <a:defRPr>
                <a:latin typeface="Roboto Light"/>
                <a:ea typeface="Roboto Light"/>
                <a:cs typeface="Roboto Light"/>
                <a:sym typeface="Roboto Light"/>
              </a:defRPr>
            </a:lvl2pPr>
            <a:lvl3pPr marL="1828617" lvl="2" indent="-440223" rtl="0">
              <a:spcBef>
                <a:spcPts val="800"/>
              </a:spcBef>
              <a:spcAft>
                <a:spcPts val="0"/>
              </a:spcAft>
              <a:buSzPts val="1600"/>
              <a:buFont typeface="Roboto Light"/>
              <a:buChar char="■"/>
              <a:defRPr>
                <a:latin typeface="Roboto Light"/>
                <a:ea typeface="Roboto Light"/>
                <a:cs typeface="Roboto Light"/>
                <a:sym typeface="Roboto Light"/>
              </a:defRPr>
            </a:lvl3pPr>
            <a:lvl4pPr marL="2438156" lvl="3" indent="-440223" rtl="0">
              <a:spcBef>
                <a:spcPts val="800"/>
              </a:spcBef>
              <a:spcAft>
                <a:spcPts val="0"/>
              </a:spcAft>
              <a:buSzPts val="1600"/>
              <a:buFont typeface="Roboto Light"/>
              <a:buChar char="●"/>
              <a:defRPr>
                <a:latin typeface="Roboto Light"/>
                <a:ea typeface="Roboto Light"/>
                <a:cs typeface="Roboto Light"/>
                <a:sym typeface="Roboto Light"/>
              </a:defRPr>
            </a:lvl4pPr>
            <a:lvl5pPr marL="3047695" lvl="4" indent="-440223" rtl="0">
              <a:spcBef>
                <a:spcPts val="800"/>
              </a:spcBef>
              <a:spcAft>
                <a:spcPts val="0"/>
              </a:spcAft>
              <a:buSzPts val="1600"/>
              <a:buFont typeface="Roboto Light"/>
              <a:buChar char="○"/>
              <a:defRPr>
                <a:latin typeface="Roboto Light"/>
                <a:ea typeface="Roboto Light"/>
                <a:cs typeface="Roboto Light"/>
                <a:sym typeface="Roboto Light"/>
              </a:defRPr>
            </a:lvl5pPr>
            <a:lvl6pPr marL="3657234" lvl="5" indent="-440223" rtl="0">
              <a:spcBef>
                <a:spcPts val="800"/>
              </a:spcBef>
              <a:spcAft>
                <a:spcPts val="0"/>
              </a:spcAft>
              <a:buSzPts val="1600"/>
              <a:buFont typeface="Roboto Light"/>
              <a:buChar char="■"/>
              <a:defRPr>
                <a:latin typeface="Roboto Light"/>
                <a:ea typeface="Roboto Light"/>
                <a:cs typeface="Roboto Light"/>
                <a:sym typeface="Roboto Light"/>
              </a:defRPr>
            </a:lvl6pPr>
            <a:lvl7pPr marL="4266773" lvl="6" indent="-440223" rtl="0">
              <a:spcBef>
                <a:spcPts val="800"/>
              </a:spcBef>
              <a:spcAft>
                <a:spcPts val="0"/>
              </a:spcAft>
              <a:buSzPts val="1600"/>
              <a:buFont typeface="Roboto Light"/>
              <a:buChar char="●"/>
              <a:defRPr>
                <a:latin typeface="Roboto Light"/>
                <a:ea typeface="Roboto Light"/>
                <a:cs typeface="Roboto Light"/>
                <a:sym typeface="Roboto Light"/>
              </a:defRPr>
            </a:lvl7pPr>
            <a:lvl8pPr marL="4876312" lvl="7" indent="-440223" rtl="0">
              <a:spcBef>
                <a:spcPts val="800"/>
              </a:spcBef>
              <a:spcAft>
                <a:spcPts val="0"/>
              </a:spcAft>
              <a:buSzPts val="1600"/>
              <a:buFont typeface="Roboto Light"/>
              <a:buChar char="○"/>
              <a:defRPr>
                <a:latin typeface="Roboto Light"/>
                <a:ea typeface="Roboto Light"/>
                <a:cs typeface="Roboto Light"/>
                <a:sym typeface="Roboto Light"/>
              </a:defRPr>
            </a:lvl8pPr>
            <a:lvl9pPr marL="5485851" lvl="8" indent="-440223" rtl="0">
              <a:spcBef>
                <a:spcPts val="800"/>
              </a:spcBef>
              <a:spcAft>
                <a:spcPts val="0"/>
              </a:spcAft>
              <a:buSzPts val="1600"/>
              <a:buFont typeface="Roboto Light"/>
              <a:buChar char="■"/>
              <a:defRPr>
                <a:latin typeface="Roboto Light"/>
                <a:ea typeface="Roboto Light"/>
                <a:cs typeface="Roboto Light"/>
                <a:sym typeface="Roboto Light"/>
              </a:defRPr>
            </a:lvl9pPr>
          </a:lstStyle>
          <a:p>
            <a:endParaRPr/>
          </a:p>
        </p:txBody>
      </p:sp>
      <p:sp>
        <p:nvSpPr>
          <p:cNvPr id="23" name="Google Shape;23;p4"/>
          <p:cNvSpPr txBox="1">
            <a:spLocks noGrp="1"/>
          </p:cNvSpPr>
          <p:nvPr>
            <p:ph type="sldNum" idx="12"/>
          </p:nvPr>
        </p:nvSpPr>
        <p:spPr>
          <a:xfrm>
            <a:off x="11295140" y="6219062"/>
            <a:ext cx="731505" cy="524922"/>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cxnSp>
        <p:nvCxnSpPr>
          <p:cNvPr id="24" name="Google Shape;24;p4"/>
          <p:cNvCxnSpPr/>
          <p:nvPr/>
        </p:nvCxnSpPr>
        <p:spPr>
          <a:xfrm>
            <a:off x="127225" y="536404"/>
            <a:ext cx="11165746" cy="11203"/>
          </a:xfrm>
          <a:prstGeom prst="straightConnector1">
            <a:avLst/>
          </a:prstGeom>
          <a:noFill/>
          <a:ln w="19050" cap="flat" cmpd="sng">
            <a:solidFill>
              <a:srgbClr val="BF9000"/>
            </a:solidFill>
            <a:prstDash val="solid"/>
            <a:round/>
            <a:headEnd type="none" w="med" len="med"/>
            <a:tailEnd type="none" w="med" len="med"/>
          </a:ln>
        </p:spPr>
      </p:cxnSp>
    </p:spTree>
    <p:extLst>
      <p:ext uri="{BB962C8B-B14F-4D97-AF65-F5344CB8AC3E}">
        <p14:creationId xmlns:p14="http://schemas.microsoft.com/office/powerpoint/2010/main" val="95215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0413" cy="6859588"/>
          </a:xfrm>
          <a:custGeom>
            <a:avLst/>
            <a:gdLst/>
            <a:ahLst/>
            <a:cxnLst/>
            <a:rect l="l" t="t" r="r" b="b"/>
            <a:pathLst>
              <a:path w="12192000" h="6858000">
                <a:moveTo>
                  <a:pt x="12192000" y="0"/>
                </a:moveTo>
                <a:lnTo>
                  <a:pt x="0" y="0"/>
                </a:lnTo>
                <a:lnTo>
                  <a:pt x="0" y="6857999"/>
                </a:lnTo>
                <a:lnTo>
                  <a:pt x="12192000" y="6857999"/>
                </a:lnTo>
                <a:lnTo>
                  <a:pt x="12192000" y="0"/>
                </a:lnTo>
                <a:close/>
              </a:path>
            </a:pathLst>
          </a:custGeom>
          <a:solidFill>
            <a:srgbClr val="009193"/>
          </a:solidFill>
        </p:spPr>
        <p:txBody>
          <a:bodyPr wrap="square" lIns="0" tIns="0" rIns="0" bIns="0" rtlCol="0"/>
          <a:lstStyle/>
          <a:p>
            <a:endParaRPr sz="1900"/>
          </a:p>
        </p:txBody>
      </p:sp>
      <p:sp>
        <p:nvSpPr>
          <p:cNvPr id="2" name="Holder 2"/>
          <p:cNvSpPr>
            <a:spLocks noGrp="1"/>
          </p:cNvSpPr>
          <p:nvPr>
            <p:ph type="title"/>
          </p:nvPr>
        </p:nvSpPr>
        <p:spPr/>
        <p:txBody>
          <a:bodyPr lIns="0" tIns="0" rIns="0" bIns="0"/>
          <a:lstStyle>
            <a:lvl1pPr>
              <a:defRPr sz="36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000" b="0" i="0">
                <a:solidFill>
                  <a:schemeClr val="tx1"/>
                </a:solidFill>
                <a:latin typeface="Calibri"/>
                <a:cs typeface="Calibri"/>
              </a:defRPr>
            </a:lvl1pPr>
          </a:lstStyle>
          <a:p>
            <a:pPr marL="12699">
              <a:spcBef>
                <a:spcPts val="50"/>
              </a:spcBef>
            </a:pPr>
            <a:r>
              <a:rPr lang="en-US"/>
              <a:t>Stephen</a:t>
            </a:r>
            <a:r>
              <a:rPr lang="en-US" spc="-35"/>
              <a:t> </a:t>
            </a:r>
            <a:r>
              <a:rPr lang="en-US" spc="-25"/>
              <a:t>Law</a:t>
            </a:r>
          </a:p>
          <a:p>
            <a:pPr marL="12699"/>
            <a:r>
              <a:rPr lang="en-US"/>
              <a:t>Department</a:t>
            </a:r>
            <a:r>
              <a:rPr lang="en-US" spc="-30"/>
              <a:t> </a:t>
            </a:r>
            <a:r>
              <a:rPr lang="en-US"/>
              <a:t>of</a:t>
            </a:r>
            <a:r>
              <a:rPr lang="en-US" spc="-35"/>
              <a:t> </a:t>
            </a:r>
            <a:r>
              <a:rPr lang="en-US"/>
              <a:t>Geography</a:t>
            </a:r>
            <a:r>
              <a:rPr lang="en-US" spc="-30"/>
              <a:t> </a:t>
            </a:r>
            <a:r>
              <a:rPr lang="en-US"/>
              <a:t>|</a:t>
            </a:r>
            <a:r>
              <a:rPr lang="en-US" spc="-25"/>
              <a:t> </a:t>
            </a:r>
            <a:r>
              <a:rPr lang="en-US"/>
              <a:t>University</a:t>
            </a:r>
            <a:r>
              <a:rPr lang="en-US" spc="-30"/>
              <a:t> </a:t>
            </a:r>
            <a:r>
              <a:rPr lang="en-US"/>
              <a:t>College</a:t>
            </a:r>
            <a:r>
              <a:rPr lang="en-US" spc="-25"/>
              <a:t> </a:t>
            </a:r>
            <a:r>
              <a:rPr lang="en-US" spc="-10"/>
              <a:t>London</a:t>
            </a:r>
            <a:endParaRPr lang="en-US" spc="-10" dirty="0"/>
          </a:p>
        </p:txBody>
      </p:sp>
      <p:sp>
        <p:nvSpPr>
          <p:cNvPr id="4" name="Holder 4"/>
          <p:cNvSpPr>
            <a:spLocks noGrp="1"/>
          </p:cNvSpPr>
          <p:nvPr>
            <p:ph type="dt" sz="half" idx="6"/>
          </p:nvPr>
        </p:nvSpPr>
        <p:spPr/>
        <p:txBody>
          <a:bodyPr lIns="0" tIns="0" rIns="0" bIns="0"/>
          <a:lstStyle>
            <a:lvl1pPr>
              <a:defRPr sz="1000" b="0" i="0">
                <a:solidFill>
                  <a:schemeClr val="tx1"/>
                </a:solidFill>
                <a:latin typeface="Calibri"/>
                <a:cs typeface="Calibri"/>
              </a:defRPr>
            </a:lvl1pPr>
          </a:lstStyle>
          <a:p>
            <a:pPr marL="12699">
              <a:spcBef>
                <a:spcPts val="50"/>
              </a:spcBef>
            </a:pPr>
            <a:r>
              <a:rPr lang="en-GB" spc="-10"/>
              <a:t>05/10/2021</a:t>
            </a:r>
            <a:endParaRPr lang="en-GB" spc="-10" dirty="0"/>
          </a:p>
        </p:txBody>
      </p:sp>
      <p:sp>
        <p:nvSpPr>
          <p:cNvPr id="5" name="Holder 5"/>
          <p:cNvSpPr>
            <a:spLocks noGrp="1"/>
          </p:cNvSpPr>
          <p:nvPr>
            <p:ph type="sldNum" sz="quarter" idx="7"/>
          </p:nvPr>
        </p:nvSpPr>
        <p:spPr/>
        <p:txBody>
          <a:bodyPr lIns="0" tIns="0" rIns="0" bIns="0"/>
          <a:lstStyle>
            <a:lvl1pPr>
              <a:defRPr sz="1000" b="1" i="0">
                <a:solidFill>
                  <a:schemeClr val="tx1"/>
                </a:solidFill>
                <a:latin typeface="Calibri"/>
                <a:cs typeface="Calibri"/>
              </a:defRPr>
            </a:lvl1pPr>
          </a:lstStyle>
          <a:p>
            <a:pPr marL="38096">
              <a:spcBef>
                <a:spcPts val="50"/>
              </a:spcBef>
            </a:pPr>
            <a:fld id="{81D60167-4931-47E6-BA6A-407CBD079E47}" type="slidenum">
              <a:rPr lang="en-GB" spc="-25" smtClean="0"/>
              <a:pPr marL="38096">
                <a:spcBef>
                  <a:spcPts val="50"/>
                </a:spcBef>
              </a:pPr>
              <a:t>‹#›</a:t>
            </a:fld>
            <a:endParaRPr lang="en-GB" spc="-25" dirty="0"/>
          </a:p>
        </p:txBody>
      </p:sp>
    </p:spTree>
    <p:extLst>
      <p:ext uri="{BB962C8B-B14F-4D97-AF65-F5344CB8AC3E}">
        <p14:creationId xmlns:p14="http://schemas.microsoft.com/office/powerpoint/2010/main" val="2257035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s-EC" noProof="0" dirty="0" err="1"/>
              <a:t>Contents</a:t>
            </a:r>
            <a:endParaRPr lang="es-EC" noProof="0" dirty="0"/>
          </a:p>
        </p:txBody>
      </p:sp>
      <p:sp>
        <p:nvSpPr>
          <p:cNvPr id="4" name="Text Placeholder 3">
            <a:extLst>
              <a:ext uri="{FF2B5EF4-FFF2-40B4-BE49-F238E27FC236}">
                <a16:creationId xmlns:a16="http://schemas.microsoft.com/office/drawing/2014/main" id="{387E5B94-2B7B-4C4E-8A26-22A4A25610A0}"/>
              </a:ext>
            </a:extLst>
          </p:cNvPr>
          <p:cNvSpPr>
            <a:spLocks noGrp="1"/>
          </p:cNvSpPr>
          <p:nvPr>
            <p:ph type="body" sz="quarter" idx="10"/>
          </p:nvPr>
        </p:nvSpPr>
        <p:spPr>
          <a:xfrm>
            <a:off x="82540" y="808038"/>
            <a:ext cx="6011874" cy="4114800"/>
          </a:xfrm>
        </p:spPr>
        <p:txBody>
          <a:bodyPr/>
          <a:lstStyle>
            <a:lvl1pPr marL="0" marR="0" indent="0" algn="l" defTabSz="914400" rtl="0" eaLnBrk="1" fontAlgn="base" latinLnBrk="0" hangingPunct="1">
              <a:lnSpc>
                <a:spcPct val="100000"/>
              </a:lnSpc>
              <a:spcBef>
                <a:spcPts val="0"/>
              </a:spcBef>
              <a:spcAft>
                <a:spcPts val="238"/>
              </a:spcAft>
              <a:buClrTx/>
              <a:buSzTx/>
              <a:buFont typeface="+mj-lt"/>
              <a:buNone/>
              <a:tabLst/>
              <a:defRPr/>
            </a:lvl1pPr>
            <a:lvl2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stStyle>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text</a:t>
            </a:r>
            <a:r>
              <a:rPr lang="es-EC" noProof="0" dirty="0"/>
              <a:t> </a:t>
            </a:r>
            <a:r>
              <a:rPr lang="es-EC" noProof="0" dirty="0" err="1"/>
              <a:t>styles</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Second</a:t>
            </a:r>
            <a:r>
              <a:rPr lang="es-EC" noProof="0" dirty="0"/>
              <a:t> </a:t>
            </a:r>
            <a:r>
              <a:rPr lang="es-EC" noProof="0" dirty="0" err="1"/>
              <a:t>level</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Third</a:t>
            </a:r>
            <a:r>
              <a:rPr lang="es-EC" noProof="0" dirty="0"/>
              <a:t> </a:t>
            </a:r>
            <a:r>
              <a:rPr lang="es-EC" noProof="0" dirty="0" err="1"/>
              <a:t>level</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Fourth</a:t>
            </a:r>
            <a:r>
              <a:rPr lang="es-EC" noProof="0" dirty="0"/>
              <a:t> </a:t>
            </a:r>
            <a:r>
              <a:rPr lang="es-EC" noProof="0" dirty="0" err="1"/>
              <a:t>level</a:t>
            </a:r>
            <a:endParaRPr lang="es-EC" noProof="0" dirty="0"/>
          </a:p>
        </p:txBody>
      </p:sp>
    </p:spTree>
    <p:extLst>
      <p:ext uri="{BB962C8B-B14F-4D97-AF65-F5344CB8AC3E}">
        <p14:creationId xmlns:p14="http://schemas.microsoft.com/office/powerpoint/2010/main" val="37508972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Calibri"/>
                <a:cs typeface="Calibri"/>
              </a:defRPr>
            </a:lvl1pPr>
          </a:lstStyle>
          <a:p>
            <a:pPr marL="12699">
              <a:spcBef>
                <a:spcPts val="50"/>
              </a:spcBef>
            </a:pPr>
            <a:r>
              <a:rPr lang="en-US"/>
              <a:t>Stephen</a:t>
            </a:r>
            <a:r>
              <a:rPr lang="en-US" spc="-35"/>
              <a:t> </a:t>
            </a:r>
            <a:r>
              <a:rPr lang="en-US" spc="-25"/>
              <a:t>Law</a:t>
            </a:r>
          </a:p>
          <a:p>
            <a:pPr marL="12699"/>
            <a:r>
              <a:rPr lang="en-US"/>
              <a:t>Department</a:t>
            </a:r>
            <a:r>
              <a:rPr lang="en-US" spc="-30"/>
              <a:t> </a:t>
            </a:r>
            <a:r>
              <a:rPr lang="en-US"/>
              <a:t>of</a:t>
            </a:r>
            <a:r>
              <a:rPr lang="en-US" spc="-35"/>
              <a:t> </a:t>
            </a:r>
            <a:r>
              <a:rPr lang="en-US"/>
              <a:t>Geography</a:t>
            </a:r>
            <a:r>
              <a:rPr lang="en-US" spc="-30"/>
              <a:t> </a:t>
            </a:r>
            <a:r>
              <a:rPr lang="en-US"/>
              <a:t>|</a:t>
            </a:r>
            <a:r>
              <a:rPr lang="en-US" spc="-25"/>
              <a:t> </a:t>
            </a:r>
            <a:r>
              <a:rPr lang="en-US"/>
              <a:t>University</a:t>
            </a:r>
            <a:r>
              <a:rPr lang="en-US" spc="-30"/>
              <a:t> </a:t>
            </a:r>
            <a:r>
              <a:rPr lang="en-US"/>
              <a:t>College</a:t>
            </a:r>
            <a:r>
              <a:rPr lang="en-US" spc="-25"/>
              <a:t> </a:t>
            </a:r>
            <a:r>
              <a:rPr lang="en-US" spc="-10"/>
              <a:t>London</a:t>
            </a:r>
            <a:endParaRPr lang="en-US" spc="-10" dirty="0"/>
          </a:p>
        </p:txBody>
      </p:sp>
      <p:sp>
        <p:nvSpPr>
          <p:cNvPr id="5" name="Holder 5"/>
          <p:cNvSpPr>
            <a:spLocks noGrp="1"/>
          </p:cNvSpPr>
          <p:nvPr>
            <p:ph type="dt" sz="half" idx="6"/>
          </p:nvPr>
        </p:nvSpPr>
        <p:spPr/>
        <p:txBody>
          <a:bodyPr lIns="0" tIns="0" rIns="0" bIns="0"/>
          <a:lstStyle>
            <a:lvl1pPr>
              <a:defRPr sz="1000" b="0" i="0">
                <a:solidFill>
                  <a:schemeClr val="tx1"/>
                </a:solidFill>
                <a:latin typeface="Calibri"/>
                <a:cs typeface="Calibri"/>
              </a:defRPr>
            </a:lvl1pPr>
          </a:lstStyle>
          <a:p>
            <a:pPr marL="12699">
              <a:spcBef>
                <a:spcPts val="50"/>
              </a:spcBef>
            </a:pPr>
            <a:r>
              <a:rPr lang="en-GB" spc="-10"/>
              <a:t>05/10/2021</a:t>
            </a:r>
            <a:endParaRPr lang="en-GB" spc="-10" dirty="0"/>
          </a:p>
        </p:txBody>
      </p:sp>
      <p:sp>
        <p:nvSpPr>
          <p:cNvPr id="6" name="Holder 6"/>
          <p:cNvSpPr>
            <a:spLocks noGrp="1"/>
          </p:cNvSpPr>
          <p:nvPr>
            <p:ph type="sldNum" sz="quarter" idx="7"/>
          </p:nvPr>
        </p:nvSpPr>
        <p:spPr/>
        <p:txBody>
          <a:bodyPr lIns="0" tIns="0" rIns="0" bIns="0"/>
          <a:lstStyle>
            <a:lvl1pPr>
              <a:defRPr sz="1000" b="1" i="0">
                <a:solidFill>
                  <a:schemeClr val="tx1"/>
                </a:solidFill>
                <a:latin typeface="Calibri"/>
                <a:cs typeface="Calibri"/>
              </a:defRPr>
            </a:lvl1pPr>
          </a:lstStyle>
          <a:p>
            <a:pPr marL="38096">
              <a:spcBef>
                <a:spcPts val="50"/>
              </a:spcBef>
            </a:pPr>
            <a:fld id="{81D60167-4931-47E6-BA6A-407CBD079E47}" type="slidenum">
              <a:rPr lang="en-GB" spc="-25" smtClean="0"/>
              <a:pPr marL="38096">
                <a:spcBef>
                  <a:spcPts val="50"/>
                </a:spcBef>
              </a:pPr>
              <a:t>‹#›</a:t>
            </a:fld>
            <a:endParaRPr lang="en-GB" spc="-25" dirty="0"/>
          </a:p>
        </p:txBody>
      </p:sp>
    </p:spTree>
    <p:extLst>
      <p:ext uri="{BB962C8B-B14F-4D97-AF65-F5344CB8AC3E}">
        <p14:creationId xmlns:p14="http://schemas.microsoft.com/office/powerpoint/2010/main" val="7541616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75264" y="223571"/>
            <a:ext cx="2012052" cy="553998"/>
          </a:xfrm>
          <a:prstGeom prst="rect">
            <a:avLst/>
          </a:prstGeom>
        </p:spPr>
        <p:txBody>
          <a:bodyPr wrap="square" lIns="0" tIns="0" rIns="0" bIns="0">
            <a:spAutoFit/>
          </a:bodyPr>
          <a:lstStyle>
            <a:lvl1pPr>
              <a:defRPr sz="3600" b="0" i="0">
                <a:solidFill>
                  <a:schemeClr val="tx1"/>
                </a:solidFill>
                <a:latin typeface="Arial"/>
                <a:cs typeface="Arial"/>
              </a:defRPr>
            </a:lvl1pPr>
          </a:lstStyle>
          <a:p>
            <a:endParaRPr/>
          </a:p>
        </p:txBody>
      </p:sp>
      <p:sp>
        <p:nvSpPr>
          <p:cNvPr id="3" name="Holder 3"/>
          <p:cNvSpPr>
            <a:spLocks noGrp="1"/>
          </p:cNvSpPr>
          <p:nvPr>
            <p:ph type="subTitle" idx="4"/>
          </p:nvPr>
        </p:nvSpPr>
        <p:spPr>
          <a:xfrm>
            <a:off x="1828562" y="3841369"/>
            <a:ext cx="8533289" cy="27699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Calibri"/>
                <a:cs typeface="Calibri"/>
              </a:defRPr>
            </a:lvl1pPr>
          </a:lstStyle>
          <a:p>
            <a:pPr marL="12699">
              <a:spcBef>
                <a:spcPts val="50"/>
              </a:spcBef>
            </a:pPr>
            <a:r>
              <a:rPr lang="en-US"/>
              <a:t>Stephen</a:t>
            </a:r>
            <a:r>
              <a:rPr lang="en-US" spc="-35"/>
              <a:t> </a:t>
            </a:r>
            <a:r>
              <a:rPr lang="en-US" spc="-25"/>
              <a:t>Law</a:t>
            </a:r>
          </a:p>
          <a:p>
            <a:pPr marL="12699"/>
            <a:r>
              <a:rPr lang="en-US"/>
              <a:t>Department</a:t>
            </a:r>
            <a:r>
              <a:rPr lang="en-US" spc="-30"/>
              <a:t> </a:t>
            </a:r>
            <a:r>
              <a:rPr lang="en-US"/>
              <a:t>of</a:t>
            </a:r>
            <a:r>
              <a:rPr lang="en-US" spc="-35"/>
              <a:t> </a:t>
            </a:r>
            <a:r>
              <a:rPr lang="en-US"/>
              <a:t>Geography</a:t>
            </a:r>
            <a:r>
              <a:rPr lang="en-US" spc="-30"/>
              <a:t> </a:t>
            </a:r>
            <a:r>
              <a:rPr lang="en-US"/>
              <a:t>|</a:t>
            </a:r>
            <a:r>
              <a:rPr lang="en-US" spc="-25"/>
              <a:t> </a:t>
            </a:r>
            <a:r>
              <a:rPr lang="en-US"/>
              <a:t>University</a:t>
            </a:r>
            <a:r>
              <a:rPr lang="en-US" spc="-30"/>
              <a:t> </a:t>
            </a:r>
            <a:r>
              <a:rPr lang="en-US"/>
              <a:t>College</a:t>
            </a:r>
            <a:r>
              <a:rPr lang="en-US" spc="-25"/>
              <a:t> </a:t>
            </a:r>
            <a:r>
              <a:rPr lang="en-US" spc="-10"/>
              <a:t>London</a:t>
            </a:r>
            <a:endParaRPr lang="en-US" spc="-10" dirty="0"/>
          </a:p>
        </p:txBody>
      </p:sp>
      <p:sp>
        <p:nvSpPr>
          <p:cNvPr id="5" name="Holder 5"/>
          <p:cNvSpPr>
            <a:spLocks noGrp="1"/>
          </p:cNvSpPr>
          <p:nvPr>
            <p:ph type="dt" sz="half" idx="6"/>
          </p:nvPr>
        </p:nvSpPr>
        <p:spPr/>
        <p:txBody>
          <a:bodyPr lIns="0" tIns="0" rIns="0" bIns="0"/>
          <a:lstStyle>
            <a:lvl1pPr>
              <a:defRPr sz="1000" b="0" i="0">
                <a:solidFill>
                  <a:schemeClr val="tx1"/>
                </a:solidFill>
                <a:latin typeface="Calibri"/>
                <a:cs typeface="Calibri"/>
              </a:defRPr>
            </a:lvl1pPr>
          </a:lstStyle>
          <a:p>
            <a:pPr marL="12699">
              <a:spcBef>
                <a:spcPts val="50"/>
              </a:spcBef>
            </a:pPr>
            <a:r>
              <a:rPr lang="en-GB" spc="-10"/>
              <a:t>05/10/2021</a:t>
            </a:r>
            <a:endParaRPr lang="en-GB" spc="-10" dirty="0"/>
          </a:p>
        </p:txBody>
      </p:sp>
      <p:sp>
        <p:nvSpPr>
          <p:cNvPr id="6" name="Holder 6"/>
          <p:cNvSpPr>
            <a:spLocks noGrp="1"/>
          </p:cNvSpPr>
          <p:nvPr>
            <p:ph type="sldNum" sz="quarter" idx="7"/>
          </p:nvPr>
        </p:nvSpPr>
        <p:spPr/>
        <p:txBody>
          <a:bodyPr lIns="0" tIns="0" rIns="0" bIns="0"/>
          <a:lstStyle>
            <a:lvl1pPr>
              <a:defRPr sz="1000" b="1" i="0">
                <a:solidFill>
                  <a:schemeClr val="tx1"/>
                </a:solidFill>
                <a:latin typeface="Calibri"/>
                <a:cs typeface="Calibri"/>
              </a:defRPr>
            </a:lvl1pPr>
          </a:lstStyle>
          <a:p>
            <a:pPr marL="38096">
              <a:spcBef>
                <a:spcPts val="50"/>
              </a:spcBef>
            </a:pPr>
            <a:fld id="{81D60167-4931-47E6-BA6A-407CBD079E47}" type="slidenum">
              <a:rPr lang="en-GB" spc="-25" smtClean="0"/>
              <a:pPr marL="38096">
                <a:spcBef>
                  <a:spcPts val="50"/>
                </a:spcBef>
              </a:pPr>
              <a:t>‹#›</a:t>
            </a:fld>
            <a:endParaRPr lang="en-GB" spc="-25" dirty="0"/>
          </a:p>
        </p:txBody>
      </p:sp>
    </p:spTree>
    <p:extLst>
      <p:ext uri="{BB962C8B-B14F-4D97-AF65-F5344CB8AC3E}">
        <p14:creationId xmlns:p14="http://schemas.microsoft.com/office/powerpoint/2010/main" val="14614857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01_Cover">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82540" y="2242705"/>
            <a:ext cx="12038033" cy="1484655"/>
          </a:xfrm>
        </p:spPr>
        <p:txBody>
          <a:bodyPr/>
          <a:lstStyle>
            <a:lvl1pPr algn="ctr">
              <a:defRPr sz="4299"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s" noProof="0" err="1"/>
              <a:t>Haz clic para editar el estilo del título Master</a:t>
            </a:r>
            <a:endParaRPr lang="es-EC" noProof="0"/>
          </a:p>
        </p:txBody>
      </p:sp>
      <p:sp>
        <p:nvSpPr>
          <p:cNvPr id="7171" name="Rectangle 3"/>
          <p:cNvSpPr>
            <a:spLocks noGrp="1" noChangeArrowheads="1"/>
          </p:cNvSpPr>
          <p:nvPr>
            <p:ph type="subTitle" idx="1"/>
          </p:nvPr>
        </p:nvSpPr>
        <p:spPr>
          <a:xfrm>
            <a:off x="3112154" y="3800402"/>
            <a:ext cx="5978804" cy="544504"/>
          </a:xfrm>
        </p:spPr>
        <p:txBody>
          <a:bodyPr/>
          <a:lstStyle>
            <a:lvl1pPr marL="0" indent="0" algn="ctr">
              <a:buFontTx/>
              <a:buNone/>
              <a:defRPr sz="17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s" noProof="0" err="1"/>
              <a:t>Haz clic para editar el estilo de subtítulos Master</a:t>
            </a:r>
            <a:endParaRPr lang="es-EC" noProof="0"/>
          </a:p>
        </p:txBody>
      </p:sp>
    </p:spTree>
    <p:extLst>
      <p:ext uri="{BB962C8B-B14F-4D97-AF65-F5344CB8AC3E}">
        <p14:creationId xmlns:p14="http://schemas.microsoft.com/office/powerpoint/2010/main" val="7933017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02_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40" y="1"/>
            <a:ext cx="12038034" cy="404907"/>
          </a:xfrm>
        </p:spPr>
        <p:txBody>
          <a:bodyPr/>
          <a:lstStyle>
            <a:lvl1pPr>
              <a:defRPr/>
            </a:lvl1pPr>
          </a:lstStyle>
          <a:p>
            <a:r>
              <a:rPr lang="es" noProof="0" err="1"/>
              <a:t>Índice</a:t>
            </a:r>
            <a:endParaRPr lang="es-EC" noProof="0"/>
          </a:p>
        </p:txBody>
      </p:sp>
      <p:sp>
        <p:nvSpPr>
          <p:cNvPr id="4" name="Text Placeholder 3">
            <a:extLst>
              <a:ext uri="{FF2B5EF4-FFF2-40B4-BE49-F238E27FC236}">
                <a16:creationId xmlns:a16="http://schemas.microsoft.com/office/drawing/2014/main" id="{387E5B94-2B7B-4C4E-8A26-22A4A25610A0}"/>
              </a:ext>
            </a:extLst>
          </p:cNvPr>
          <p:cNvSpPr>
            <a:spLocks noGrp="1"/>
          </p:cNvSpPr>
          <p:nvPr>
            <p:ph type="body" sz="quarter" idx="10"/>
          </p:nvPr>
        </p:nvSpPr>
        <p:spPr>
          <a:xfrm>
            <a:off x="82541" y="808038"/>
            <a:ext cx="6011874" cy="4114800"/>
          </a:xfrm>
        </p:spPr>
        <p:txBody>
          <a:bodyPr/>
          <a:lstStyle>
            <a:lvl1pPr marL="0" marR="0" indent="0" algn="l" defTabSz="914126" rtl="0" eaLnBrk="1" fontAlgn="base" latinLnBrk="0" hangingPunct="1">
              <a:lnSpc>
                <a:spcPct val="100000"/>
              </a:lnSpc>
              <a:spcBef>
                <a:spcPts val="0"/>
              </a:spcBef>
              <a:spcAft>
                <a:spcPts val="238"/>
              </a:spcAft>
              <a:buClrTx/>
              <a:buSzTx/>
              <a:buFont typeface="+mj-lt"/>
              <a:buNone/>
              <a:tabLst/>
              <a:defRPr/>
            </a:lvl1pPr>
            <a:lvl2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stStyle>
          <a:p>
            <a:pPr marL="128589" marR="0" lvl="0" indent="-342797" algn="l" defTabSz="914126" rtl="0" eaLnBrk="1" fontAlgn="base" latinLnBrk="0" hangingPunct="1">
              <a:lnSpc>
                <a:spcPct val="100000"/>
              </a:lnSpc>
              <a:spcBef>
                <a:spcPts val="0"/>
              </a:spcBef>
              <a:spcAft>
                <a:spcPts val="238"/>
              </a:spcAft>
              <a:buClrTx/>
              <a:buSzTx/>
              <a:buFont typeface="+mj-lt"/>
              <a:buAutoNum type="arabicPeriod"/>
              <a:tabLst/>
              <a:defRPr/>
            </a:pPr>
            <a:r>
              <a:rPr lang="es" noProof="0" err="1"/>
              <a:t>Haz clic para editar estilos de texto maestro</a:t>
            </a:r>
            <a:endParaRPr lang="es-EC" noProof="0"/>
          </a:p>
          <a:p>
            <a:pPr marL="128589" marR="0" lvl="0" indent="-342797" algn="l" defTabSz="914126" rtl="0" eaLnBrk="1" fontAlgn="base" latinLnBrk="0" hangingPunct="1">
              <a:lnSpc>
                <a:spcPct val="100000"/>
              </a:lnSpc>
              <a:spcBef>
                <a:spcPts val="0"/>
              </a:spcBef>
              <a:spcAft>
                <a:spcPts val="238"/>
              </a:spcAft>
              <a:buClrTx/>
              <a:buSzTx/>
              <a:buFont typeface="+mj-lt"/>
              <a:buAutoNum type="arabicPeriod"/>
              <a:tabLst/>
              <a:defRPr/>
            </a:pPr>
            <a:r>
              <a:rPr lang="es" noProof="0" err="1"/>
              <a:t>Segundo nivel</a:t>
            </a:r>
            <a:endParaRPr lang="es-EC" noProof="0"/>
          </a:p>
          <a:p>
            <a:pPr marL="128589" marR="0" lvl="0" indent="-342797" algn="l" defTabSz="914126" rtl="0" eaLnBrk="1" fontAlgn="base" latinLnBrk="0" hangingPunct="1">
              <a:lnSpc>
                <a:spcPct val="100000"/>
              </a:lnSpc>
              <a:spcBef>
                <a:spcPts val="0"/>
              </a:spcBef>
              <a:spcAft>
                <a:spcPts val="238"/>
              </a:spcAft>
              <a:buClrTx/>
              <a:buSzTx/>
              <a:buFont typeface="+mj-lt"/>
              <a:buAutoNum type="arabicPeriod"/>
              <a:tabLst/>
              <a:defRPr/>
            </a:pPr>
            <a:r>
              <a:rPr lang="es" noProof="0" err="1"/>
              <a:t>Tercer nivel</a:t>
            </a:r>
            <a:endParaRPr lang="es-EC" noProof="0"/>
          </a:p>
          <a:p>
            <a:pPr marL="128589" marR="0" lvl="0" indent="-342797" algn="l" defTabSz="914126" rtl="0" eaLnBrk="1" fontAlgn="base" latinLnBrk="0" hangingPunct="1">
              <a:lnSpc>
                <a:spcPct val="100000"/>
              </a:lnSpc>
              <a:spcBef>
                <a:spcPts val="0"/>
              </a:spcBef>
              <a:spcAft>
                <a:spcPts val="238"/>
              </a:spcAft>
              <a:buClrTx/>
              <a:buSzTx/>
              <a:buFont typeface="+mj-lt"/>
              <a:buAutoNum type="arabicPeriod"/>
              <a:tabLst/>
              <a:defRPr/>
            </a:pPr>
            <a:r>
              <a:rPr lang="es" noProof="0" err="1"/>
              <a:t>Cuarto nivel</a:t>
            </a:r>
            <a:endParaRPr lang="es-EC" noProof="0"/>
          </a:p>
        </p:txBody>
      </p:sp>
    </p:spTree>
    <p:extLst>
      <p:ext uri="{BB962C8B-B14F-4D97-AF65-F5344CB8AC3E}">
        <p14:creationId xmlns:p14="http://schemas.microsoft.com/office/powerpoint/2010/main" val="2234804088"/>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0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s" noProof="0" err="1"/>
              <a:t>Título | Subtítulo</a:t>
            </a:r>
            <a:endParaRPr lang="es-EC" noProof="0"/>
          </a:p>
        </p:txBody>
      </p:sp>
    </p:spTree>
    <p:extLst>
      <p:ext uri="{BB962C8B-B14F-4D97-AF65-F5344CB8AC3E}">
        <p14:creationId xmlns:p14="http://schemas.microsoft.com/office/powerpoint/2010/main" val="19003236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04_Divider">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8B71A9-1D8E-4306-A77B-7BB1004306A6}"/>
              </a:ext>
            </a:extLst>
          </p:cNvPr>
          <p:cNvSpPr>
            <a:spLocks noGrp="1"/>
          </p:cNvSpPr>
          <p:nvPr>
            <p:ph type="body" sz="quarter" idx="10" hasCustomPrompt="1"/>
          </p:nvPr>
        </p:nvSpPr>
        <p:spPr>
          <a:xfrm>
            <a:off x="1" y="3165942"/>
            <a:ext cx="12190413" cy="527707"/>
          </a:xfrm>
        </p:spPr>
        <p:txBody>
          <a:bodyPr/>
          <a:lstStyle>
            <a:lvl1pPr marL="0" indent="0" algn="ctr">
              <a:buNone/>
              <a:defRPr sz="2799">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s" noProof="0" err="1"/>
              <a:t>Divisor</a:t>
            </a:r>
            <a:endParaRPr lang="es-EC" noProof="0"/>
          </a:p>
        </p:txBody>
      </p:sp>
    </p:spTree>
    <p:extLst>
      <p:ext uri="{BB962C8B-B14F-4D97-AF65-F5344CB8AC3E}">
        <p14:creationId xmlns:p14="http://schemas.microsoft.com/office/powerpoint/2010/main" val="293434836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05_Image no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s"/>
              <a:t>Título | Subtítulo</a:t>
            </a:r>
            <a:endParaRPr lang="en-GB"/>
          </a:p>
        </p:txBody>
      </p:sp>
      <p:sp>
        <p:nvSpPr>
          <p:cNvPr id="5" name="Picture Placeholder 3"/>
          <p:cNvSpPr>
            <a:spLocks noGrp="1"/>
          </p:cNvSpPr>
          <p:nvPr>
            <p:ph type="pic" sz="quarter" idx="12" hasCustomPrompt="1"/>
          </p:nvPr>
        </p:nvSpPr>
        <p:spPr>
          <a:xfrm>
            <a:off x="70535" y="476360"/>
            <a:ext cx="12050038" cy="6128217"/>
          </a:xfrm>
        </p:spPr>
        <p:txBody>
          <a:bodyPr anchor="ctr" anchorCtr="0"/>
          <a:lstStyle>
            <a:lvl1pPr marL="0" indent="0" algn="ctr">
              <a:buFontTx/>
              <a:buNone/>
              <a:defRPr baseline="0"/>
            </a:lvl1pPr>
          </a:lstStyle>
          <a:p>
            <a:r>
              <a:rPr lang="es"/>
              <a:t>Haz clic en el icono para insertar la imagen</a:t>
            </a:r>
          </a:p>
        </p:txBody>
      </p:sp>
    </p:spTree>
    <p:extLst>
      <p:ext uri="{BB962C8B-B14F-4D97-AF65-F5344CB8AC3E}">
        <p14:creationId xmlns:p14="http://schemas.microsoft.com/office/powerpoint/2010/main" val="1304035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06_Image with sourc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2540" y="476360"/>
            <a:ext cx="12038033" cy="5932273"/>
          </a:xfrm>
        </p:spPr>
        <p:txBody>
          <a:bodyPr anchor="ctr" anchorCtr="0"/>
          <a:lstStyle>
            <a:lvl1pPr marL="0" indent="0" algn="ctr">
              <a:buNone/>
              <a:defRPr sz="1900"/>
            </a:lvl1pPr>
            <a:lvl2pPr marL="544088" indent="0">
              <a:buNone/>
              <a:defRPr sz="3299"/>
            </a:lvl2pPr>
            <a:lvl3pPr marL="1088175" indent="0">
              <a:buNone/>
              <a:defRPr sz="2899"/>
            </a:lvl3pPr>
            <a:lvl4pPr marL="1632263" indent="0">
              <a:buNone/>
              <a:defRPr sz="2400"/>
            </a:lvl4pPr>
            <a:lvl5pPr marL="2176351" indent="0">
              <a:buNone/>
              <a:defRPr sz="2400"/>
            </a:lvl5pPr>
            <a:lvl6pPr marL="2720438" indent="0">
              <a:buNone/>
              <a:defRPr sz="2400"/>
            </a:lvl6pPr>
            <a:lvl7pPr marL="3264526" indent="0">
              <a:buNone/>
              <a:defRPr sz="2400"/>
            </a:lvl7pPr>
            <a:lvl8pPr marL="3808613" indent="0">
              <a:buNone/>
              <a:defRPr sz="2400"/>
            </a:lvl8pPr>
            <a:lvl9pPr marL="4352701" indent="0">
              <a:buNone/>
              <a:defRPr sz="2400"/>
            </a:lvl9pPr>
          </a:lstStyle>
          <a:p>
            <a:r>
              <a:rPr lang="es"/>
              <a:t>Haz clic en el icono para añadir la imagen</a:t>
            </a:r>
            <a:endParaRPr lang="en-GB"/>
          </a:p>
        </p:txBody>
      </p:sp>
      <p:sp>
        <p:nvSpPr>
          <p:cNvPr id="5" name="Title 1"/>
          <p:cNvSpPr txBox="1">
            <a:spLocks/>
          </p:cNvSpPr>
          <p:nvPr userDrawn="1"/>
        </p:nvSpPr>
        <p:spPr bwMode="auto">
          <a:xfrm>
            <a:off x="82540" y="1"/>
            <a:ext cx="12057081"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05" rIns="108811" bIns="54405" numCol="1" anchor="ctr" anchorCtr="0" compatLnSpc="1">
            <a:prstTxWarp prst="textNoShape">
              <a:avLst/>
            </a:prstTxWarp>
          </a:bodyPr>
          <a:lstStyle>
            <a:lvl1pPr algn="l" rtl="0" eaLnBrk="1" fontAlgn="base" hangingPunct="1">
              <a:spcBef>
                <a:spcPct val="0"/>
              </a:spcBef>
              <a:spcAft>
                <a:spcPct val="0"/>
              </a:spcAft>
              <a:defRPr b="1">
                <a:solidFill>
                  <a:schemeClr val="tx2"/>
                </a:solidFill>
                <a:latin typeface="+mj-lt"/>
                <a:ea typeface="+mj-ea"/>
                <a:cs typeface="+mj-cs"/>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457200" algn="l" rtl="0" eaLnBrk="1" fontAlgn="base" hangingPunct="1">
              <a:spcBef>
                <a:spcPct val="0"/>
              </a:spcBef>
              <a:spcAft>
                <a:spcPct val="0"/>
              </a:spcAft>
              <a:defRPr b="1">
                <a:solidFill>
                  <a:schemeClr val="tx2"/>
                </a:solidFill>
                <a:latin typeface="Arial" charset="0"/>
              </a:defRPr>
            </a:lvl6pPr>
            <a:lvl7pPr marL="914400" algn="l" rtl="0" eaLnBrk="1" fontAlgn="base" hangingPunct="1">
              <a:spcBef>
                <a:spcPct val="0"/>
              </a:spcBef>
              <a:spcAft>
                <a:spcPct val="0"/>
              </a:spcAft>
              <a:defRPr b="1">
                <a:solidFill>
                  <a:schemeClr val="tx2"/>
                </a:solidFill>
                <a:latin typeface="Arial" charset="0"/>
              </a:defRPr>
            </a:lvl7pPr>
            <a:lvl8pPr marL="1371600" algn="l" rtl="0" eaLnBrk="1" fontAlgn="base" hangingPunct="1">
              <a:spcBef>
                <a:spcPct val="0"/>
              </a:spcBef>
              <a:spcAft>
                <a:spcPct val="0"/>
              </a:spcAft>
              <a:defRPr b="1">
                <a:solidFill>
                  <a:schemeClr val="tx2"/>
                </a:solidFill>
                <a:latin typeface="Arial" charset="0"/>
              </a:defRPr>
            </a:lvl8pPr>
            <a:lvl9pPr marL="1828800" algn="l" rtl="0" eaLnBrk="1" fontAlgn="base" hangingPunct="1">
              <a:spcBef>
                <a:spcPct val="0"/>
              </a:spcBef>
              <a:spcAft>
                <a:spcPct val="0"/>
              </a:spcAft>
              <a:defRPr b="1">
                <a:solidFill>
                  <a:schemeClr val="tx2"/>
                </a:solidFill>
                <a:latin typeface="Arial" charset="0"/>
              </a:defRPr>
            </a:lvl9pPr>
          </a:lstStyle>
          <a:p>
            <a:r>
              <a:rPr lang="es" sz="2100">
                <a:latin typeface="Open Sans Light" panose="020B0306030504020204" pitchFamily="34" charset="0"/>
              </a:rPr>
              <a:t>Haz clic para editar el estilo del título Master</a:t>
            </a:r>
            <a:endParaRPr lang="en-GB" sz="2100">
              <a:latin typeface="Open Sans Light" panose="020B0306030504020204" pitchFamily="34" charset="0"/>
            </a:endParaRPr>
          </a:p>
        </p:txBody>
      </p:sp>
      <p:sp>
        <p:nvSpPr>
          <p:cNvPr id="6" name="Title 1"/>
          <p:cNvSpPr>
            <a:spLocks noGrp="1"/>
          </p:cNvSpPr>
          <p:nvPr>
            <p:ph type="title" hasCustomPrompt="1"/>
          </p:nvPr>
        </p:nvSpPr>
        <p:spPr>
          <a:xfrm>
            <a:off x="82540" y="1"/>
            <a:ext cx="12038034" cy="404907"/>
          </a:xfrm>
        </p:spPr>
        <p:txBody>
          <a:bodyPr/>
          <a:lstStyle>
            <a:lvl1pPr>
              <a:defRPr/>
            </a:lvl1pPr>
          </a:lstStyle>
          <a:p>
            <a:r>
              <a:rPr lang="es"/>
              <a:t>Título | Subtítulo</a:t>
            </a:r>
            <a:endParaRPr lang="en-GB"/>
          </a:p>
        </p:txBody>
      </p:sp>
    </p:spTree>
    <p:extLst>
      <p:ext uri="{BB962C8B-B14F-4D97-AF65-F5344CB8AC3E}">
        <p14:creationId xmlns:p14="http://schemas.microsoft.com/office/powerpoint/2010/main" val="153005907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07_Landscape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40" y="1"/>
            <a:ext cx="12038034" cy="404907"/>
          </a:xfrm>
        </p:spPr>
        <p:txBody>
          <a:bodyPr/>
          <a:lstStyle>
            <a:lvl1pPr>
              <a:defRPr/>
            </a:lvl1pPr>
          </a:lstStyle>
          <a:p>
            <a:r>
              <a:rPr lang="es"/>
              <a:t>Título | Subtítulo</a:t>
            </a:r>
            <a:endParaRPr lang="en-GB"/>
          </a:p>
        </p:txBody>
      </p:sp>
      <p:sp>
        <p:nvSpPr>
          <p:cNvPr id="8" name="Picture Placeholder 3"/>
          <p:cNvSpPr>
            <a:spLocks noGrp="1"/>
          </p:cNvSpPr>
          <p:nvPr>
            <p:ph type="pic" sz="quarter" idx="12" hasCustomPrompt="1"/>
          </p:nvPr>
        </p:nvSpPr>
        <p:spPr>
          <a:xfrm>
            <a:off x="70535" y="2046762"/>
            <a:ext cx="5983028" cy="3066172"/>
          </a:xfrm>
        </p:spPr>
        <p:txBody>
          <a:bodyPr anchor="ctr" anchorCtr="0"/>
          <a:lstStyle>
            <a:lvl1pPr marL="0" indent="0" algn="ctr">
              <a:buFontTx/>
              <a:buNone/>
              <a:defRPr baseline="0"/>
            </a:lvl1pPr>
          </a:lstStyle>
          <a:p>
            <a:r>
              <a:rPr lang="es"/>
              <a:t>Haz clic en el icono para insertar la imagen</a:t>
            </a:r>
          </a:p>
        </p:txBody>
      </p:sp>
      <p:sp>
        <p:nvSpPr>
          <p:cNvPr id="36" name="Picture Placeholder 3"/>
          <p:cNvSpPr>
            <a:spLocks noGrp="1"/>
          </p:cNvSpPr>
          <p:nvPr>
            <p:ph type="pic" sz="quarter" idx="13" hasCustomPrompt="1"/>
          </p:nvPr>
        </p:nvSpPr>
        <p:spPr>
          <a:xfrm>
            <a:off x="6149552" y="2046762"/>
            <a:ext cx="5983028" cy="3066172"/>
          </a:xfrm>
        </p:spPr>
        <p:txBody>
          <a:bodyPr anchor="ctr" anchorCtr="0"/>
          <a:lstStyle>
            <a:lvl1pPr marL="0" indent="0" algn="ctr">
              <a:buFontTx/>
              <a:buNone/>
              <a:defRPr baseline="0"/>
            </a:lvl1pPr>
          </a:lstStyle>
          <a:p>
            <a:r>
              <a:rPr lang="es"/>
              <a:t>Haz clic en el icono para insertar la imagen</a:t>
            </a:r>
          </a:p>
        </p:txBody>
      </p:sp>
      <p:sp>
        <p:nvSpPr>
          <p:cNvPr id="3" name="Slide Number Placeholder 5">
            <a:extLst>
              <a:ext uri="{FF2B5EF4-FFF2-40B4-BE49-F238E27FC236}">
                <a16:creationId xmlns:a16="http://schemas.microsoft.com/office/drawing/2014/main" id="{E4EC229B-0358-58B7-ADC2-D9E0AEFFEC1C}"/>
              </a:ext>
            </a:extLst>
          </p:cNvPr>
          <p:cNvSpPr>
            <a:spLocks noGrp="1"/>
          </p:cNvSpPr>
          <p:nvPr>
            <p:ph type="sldNum" sz="quarter" idx="4"/>
          </p:nvPr>
        </p:nvSpPr>
        <p:spPr>
          <a:xfrm>
            <a:off x="11275948" y="6604578"/>
            <a:ext cx="540000" cy="144000"/>
          </a:xfrm>
          <a:prstGeom prst="rect">
            <a:avLst/>
          </a:prstGeom>
        </p:spPr>
        <p:txBody>
          <a:bodyPr vert="horz" lIns="0" tIns="0" rIns="0" bIns="0" rtlCol="0" anchor="b" anchorCtr="0">
            <a:noAutofit/>
          </a:bodyPr>
          <a:lstStyle>
            <a:lvl1pPr algn="r">
              <a:defRPr sz="1000" b="1">
                <a:solidFill>
                  <a:schemeClr val="bg1">
                    <a:lumMod val="50000"/>
                    <a:lumOff val="50000"/>
                  </a:schemeClr>
                </a:solidFill>
              </a:defRPr>
            </a:lvl1pPr>
          </a:lstStyle>
          <a:p>
            <a:endParaRPr lang="en-GB"/>
          </a:p>
        </p:txBody>
      </p:sp>
    </p:spTree>
    <p:extLst>
      <p:ext uri="{BB962C8B-B14F-4D97-AF65-F5344CB8AC3E}">
        <p14:creationId xmlns:p14="http://schemas.microsoft.com/office/powerpoint/2010/main" val="31072616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08_Portrait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40" y="1"/>
            <a:ext cx="12038034" cy="404907"/>
          </a:xfrm>
        </p:spPr>
        <p:txBody>
          <a:bodyPr/>
          <a:lstStyle>
            <a:lvl1pPr>
              <a:defRPr/>
            </a:lvl1pPr>
          </a:lstStyle>
          <a:p>
            <a:r>
              <a:rPr lang="es"/>
              <a:t>Título | Subtítulo</a:t>
            </a:r>
            <a:endParaRPr lang="en-GB"/>
          </a:p>
        </p:txBody>
      </p:sp>
      <p:sp>
        <p:nvSpPr>
          <p:cNvPr id="8" name="Picture Placeholder 3"/>
          <p:cNvSpPr>
            <a:spLocks noGrp="1"/>
          </p:cNvSpPr>
          <p:nvPr>
            <p:ph type="pic" sz="quarter" idx="12" hasCustomPrompt="1"/>
          </p:nvPr>
        </p:nvSpPr>
        <p:spPr>
          <a:xfrm>
            <a:off x="70537" y="476360"/>
            <a:ext cx="5986575" cy="6194272"/>
          </a:xfrm>
        </p:spPr>
        <p:txBody>
          <a:bodyPr anchor="ctr" anchorCtr="0"/>
          <a:lstStyle>
            <a:lvl1pPr marL="0" indent="0" algn="ctr">
              <a:buFontTx/>
              <a:buNone/>
              <a:defRPr baseline="0"/>
            </a:lvl1pPr>
          </a:lstStyle>
          <a:p>
            <a:r>
              <a:rPr lang="es"/>
              <a:t>Haz clic en el icono para insertar la imagen</a:t>
            </a:r>
          </a:p>
        </p:txBody>
      </p:sp>
      <p:sp>
        <p:nvSpPr>
          <p:cNvPr id="36" name="Picture Placeholder 3"/>
          <p:cNvSpPr>
            <a:spLocks noGrp="1"/>
          </p:cNvSpPr>
          <p:nvPr>
            <p:ph type="pic" sz="quarter" idx="13" hasCustomPrompt="1"/>
          </p:nvPr>
        </p:nvSpPr>
        <p:spPr>
          <a:xfrm>
            <a:off x="6149552" y="476360"/>
            <a:ext cx="5983028" cy="6194272"/>
          </a:xfrm>
        </p:spPr>
        <p:txBody>
          <a:bodyPr anchor="ctr" anchorCtr="0"/>
          <a:lstStyle>
            <a:lvl1pPr marL="0" indent="0" algn="ctr">
              <a:buFontTx/>
              <a:buNone/>
              <a:defRPr baseline="0"/>
            </a:lvl1pPr>
          </a:lstStyle>
          <a:p>
            <a:r>
              <a:rPr lang="es"/>
              <a:t>Haz clic en el icono para insertar la imagen</a:t>
            </a:r>
          </a:p>
        </p:txBody>
      </p:sp>
    </p:spTree>
    <p:extLst>
      <p:ext uri="{BB962C8B-B14F-4D97-AF65-F5344CB8AC3E}">
        <p14:creationId xmlns:p14="http://schemas.microsoft.com/office/powerpoint/2010/main" val="3995549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0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s-EC" noProof="0" dirty="0" err="1"/>
              <a:t>Title</a:t>
            </a:r>
            <a:r>
              <a:rPr lang="es-EC" noProof="0" dirty="0"/>
              <a:t> | </a:t>
            </a:r>
            <a:r>
              <a:rPr lang="es-EC" noProof="0" dirty="0" err="1"/>
              <a:t>Subtitle</a:t>
            </a:r>
            <a:endParaRPr lang="es-EC" noProof="0" dirty="0"/>
          </a:p>
        </p:txBody>
      </p:sp>
    </p:spTree>
    <p:extLst>
      <p:ext uri="{BB962C8B-B14F-4D97-AF65-F5344CB8AC3E}">
        <p14:creationId xmlns:p14="http://schemas.microsoft.com/office/powerpoint/2010/main" val="41923441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09_4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40" y="1"/>
            <a:ext cx="12038034" cy="404907"/>
          </a:xfrm>
        </p:spPr>
        <p:txBody>
          <a:bodyPr/>
          <a:lstStyle>
            <a:lvl1pPr>
              <a:defRPr/>
            </a:lvl1pPr>
          </a:lstStyle>
          <a:p>
            <a:r>
              <a:rPr lang="es"/>
              <a:t>Título | Subtítulo</a:t>
            </a:r>
            <a:endParaRPr lang="en-GB"/>
          </a:p>
        </p:txBody>
      </p:sp>
      <p:sp>
        <p:nvSpPr>
          <p:cNvPr id="23" name="Picture Placeholder 3"/>
          <p:cNvSpPr>
            <a:spLocks noGrp="1"/>
          </p:cNvSpPr>
          <p:nvPr>
            <p:ph type="pic" sz="quarter" idx="12" hasCustomPrompt="1"/>
          </p:nvPr>
        </p:nvSpPr>
        <p:spPr>
          <a:xfrm>
            <a:off x="82541" y="476360"/>
            <a:ext cx="5983028" cy="3066172"/>
          </a:xfrm>
        </p:spPr>
        <p:txBody>
          <a:bodyPr anchor="ctr" anchorCtr="0"/>
          <a:lstStyle>
            <a:lvl1pPr marL="0" indent="0" algn="ctr">
              <a:buFontTx/>
              <a:buNone/>
              <a:defRPr baseline="0"/>
            </a:lvl1pPr>
          </a:lstStyle>
          <a:p>
            <a:r>
              <a:rPr lang="es"/>
              <a:t>Haz clic en el icono para insertar la imagen</a:t>
            </a:r>
          </a:p>
        </p:txBody>
      </p:sp>
      <p:sp>
        <p:nvSpPr>
          <p:cNvPr id="24" name="Picture Placeholder 3"/>
          <p:cNvSpPr>
            <a:spLocks noGrp="1"/>
          </p:cNvSpPr>
          <p:nvPr>
            <p:ph type="pic" sz="quarter" idx="13" hasCustomPrompt="1"/>
          </p:nvPr>
        </p:nvSpPr>
        <p:spPr>
          <a:xfrm>
            <a:off x="6161556" y="476360"/>
            <a:ext cx="5983028" cy="3066172"/>
          </a:xfrm>
        </p:spPr>
        <p:txBody>
          <a:bodyPr anchor="ctr" anchorCtr="0"/>
          <a:lstStyle>
            <a:lvl1pPr marL="0" indent="0" algn="ctr">
              <a:buFontTx/>
              <a:buNone/>
              <a:defRPr baseline="0"/>
            </a:lvl1pPr>
          </a:lstStyle>
          <a:p>
            <a:r>
              <a:rPr lang="es"/>
              <a:t>Haz clic en el icono para insertar la imagen</a:t>
            </a:r>
          </a:p>
        </p:txBody>
      </p:sp>
      <p:sp>
        <p:nvSpPr>
          <p:cNvPr id="25" name="Picture Placeholder 3"/>
          <p:cNvSpPr>
            <a:spLocks noGrp="1"/>
          </p:cNvSpPr>
          <p:nvPr>
            <p:ph type="pic" sz="quarter" idx="14" hasCustomPrompt="1"/>
          </p:nvPr>
        </p:nvSpPr>
        <p:spPr>
          <a:xfrm>
            <a:off x="82541" y="3613987"/>
            <a:ext cx="5983028" cy="3066172"/>
          </a:xfrm>
        </p:spPr>
        <p:txBody>
          <a:bodyPr anchor="ctr" anchorCtr="0"/>
          <a:lstStyle>
            <a:lvl1pPr marL="0" indent="0" algn="ctr">
              <a:buFontTx/>
              <a:buNone/>
              <a:defRPr baseline="0"/>
            </a:lvl1pPr>
          </a:lstStyle>
          <a:p>
            <a:r>
              <a:rPr lang="es"/>
              <a:t>Haz clic en el icono para insertar la imagen</a:t>
            </a:r>
          </a:p>
        </p:txBody>
      </p:sp>
      <p:sp>
        <p:nvSpPr>
          <p:cNvPr id="26" name="Picture Placeholder 3"/>
          <p:cNvSpPr>
            <a:spLocks noGrp="1"/>
          </p:cNvSpPr>
          <p:nvPr>
            <p:ph type="pic" sz="quarter" idx="15" hasCustomPrompt="1"/>
          </p:nvPr>
        </p:nvSpPr>
        <p:spPr>
          <a:xfrm>
            <a:off x="6161556" y="3613987"/>
            <a:ext cx="5983028" cy="3066172"/>
          </a:xfrm>
        </p:spPr>
        <p:txBody>
          <a:bodyPr anchor="ctr" anchorCtr="0"/>
          <a:lstStyle>
            <a:lvl1pPr marL="0" indent="0" algn="ctr">
              <a:buFontTx/>
              <a:buNone/>
              <a:defRPr baseline="0"/>
            </a:lvl1pPr>
          </a:lstStyle>
          <a:p>
            <a:r>
              <a:rPr lang="es"/>
              <a:t>Haz clic en el icono para insertar la imagen</a:t>
            </a:r>
          </a:p>
        </p:txBody>
      </p:sp>
    </p:spTree>
    <p:extLst>
      <p:ext uri="{BB962C8B-B14F-4D97-AF65-F5344CB8AC3E}">
        <p14:creationId xmlns:p14="http://schemas.microsoft.com/office/powerpoint/2010/main" val="24696555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Image strip mon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40" y="1"/>
            <a:ext cx="12038034" cy="404907"/>
          </a:xfrm>
        </p:spPr>
        <p:txBody>
          <a:bodyPr/>
          <a:lstStyle>
            <a:lvl1pPr>
              <a:defRPr/>
            </a:lvl1pPr>
          </a:lstStyle>
          <a:p>
            <a:r>
              <a:rPr lang="es"/>
              <a:t>Título | Subtítulo</a:t>
            </a:r>
            <a:endParaRPr lang="en-GB"/>
          </a:p>
        </p:txBody>
      </p:sp>
      <p:sp>
        <p:nvSpPr>
          <p:cNvPr id="23" name="Picture Placeholder 3"/>
          <p:cNvSpPr>
            <a:spLocks noGrp="1"/>
          </p:cNvSpPr>
          <p:nvPr>
            <p:ph type="pic" sz="quarter" idx="12" hasCustomPrompt="1"/>
          </p:nvPr>
        </p:nvSpPr>
        <p:spPr>
          <a:xfrm>
            <a:off x="82542" y="2046762"/>
            <a:ext cx="2931201" cy="1485426"/>
          </a:xfrm>
        </p:spPr>
        <p:txBody>
          <a:bodyPr anchor="ctr" anchorCtr="0"/>
          <a:lstStyle>
            <a:lvl1pPr marL="0" indent="0" algn="ctr">
              <a:buFontTx/>
              <a:buNone/>
              <a:defRPr baseline="0"/>
            </a:lvl1pPr>
          </a:lstStyle>
          <a:p>
            <a:r>
              <a:rPr lang="es"/>
              <a:t>Haz clic para insertar la imagen</a:t>
            </a:r>
          </a:p>
        </p:txBody>
      </p:sp>
      <p:sp>
        <p:nvSpPr>
          <p:cNvPr id="24" name="Picture Placeholder 3"/>
          <p:cNvSpPr>
            <a:spLocks noGrp="1"/>
          </p:cNvSpPr>
          <p:nvPr>
            <p:ph type="pic" sz="quarter" idx="13" hasCustomPrompt="1"/>
          </p:nvPr>
        </p:nvSpPr>
        <p:spPr>
          <a:xfrm>
            <a:off x="6152350" y="2046762"/>
            <a:ext cx="5968223" cy="1485426"/>
          </a:xfrm>
        </p:spPr>
        <p:txBody>
          <a:bodyPr anchor="ctr" anchorCtr="0"/>
          <a:lstStyle>
            <a:lvl1pPr marL="0" indent="0" algn="ctr">
              <a:buFontTx/>
              <a:buNone/>
              <a:defRPr baseline="0"/>
            </a:lvl1pPr>
          </a:lstStyle>
          <a:p>
            <a:r>
              <a:rPr lang="es"/>
              <a:t>Haz clic para insertar la imagen</a:t>
            </a:r>
          </a:p>
        </p:txBody>
      </p:sp>
      <p:sp>
        <p:nvSpPr>
          <p:cNvPr id="25" name="Picture Placeholder 3"/>
          <p:cNvSpPr>
            <a:spLocks noGrp="1"/>
          </p:cNvSpPr>
          <p:nvPr>
            <p:ph type="pic" sz="quarter" idx="14" hasCustomPrompt="1"/>
          </p:nvPr>
        </p:nvSpPr>
        <p:spPr>
          <a:xfrm>
            <a:off x="82542" y="3605214"/>
            <a:ext cx="2931201" cy="1507721"/>
          </a:xfrm>
        </p:spPr>
        <p:txBody>
          <a:bodyPr anchor="ctr" anchorCtr="0"/>
          <a:lstStyle>
            <a:lvl1pPr marL="0" indent="0" algn="ctr">
              <a:buFontTx/>
              <a:buNone/>
              <a:defRPr baseline="0"/>
            </a:lvl1pPr>
          </a:lstStyle>
          <a:p>
            <a:r>
              <a:rPr lang="es"/>
              <a:t>Haz clic para insertar la imagen</a:t>
            </a:r>
          </a:p>
        </p:txBody>
      </p:sp>
      <p:sp>
        <p:nvSpPr>
          <p:cNvPr id="26" name="Picture Placeholder 3"/>
          <p:cNvSpPr>
            <a:spLocks noGrp="1"/>
          </p:cNvSpPr>
          <p:nvPr>
            <p:ph type="pic" sz="quarter" idx="15" hasCustomPrompt="1"/>
          </p:nvPr>
        </p:nvSpPr>
        <p:spPr>
          <a:xfrm>
            <a:off x="3115329" y="2046762"/>
            <a:ext cx="2941784" cy="3066172"/>
          </a:xfrm>
        </p:spPr>
        <p:txBody>
          <a:bodyPr anchor="ctr" anchorCtr="0"/>
          <a:lstStyle>
            <a:lvl1pPr marL="0" indent="0" algn="ctr">
              <a:buFontTx/>
              <a:buNone/>
              <a:defRPr baseline="0"/>
            </a:lvl1pPr>
          </a:lstStyle>
          <a:p>
            <a:r>
              <a:rPr lang="es"/>
              <a:t>Haz clic para insertar la imagen</a:t>
            </a:r>
          </a:p>
        </p:txBody>
      </p:sp>
      <p:sp>
        <p:nvSpPr>
          <p:cNvPr id="7" name="Picture Placeholder 3"/>
          <p:cNvSpPr>
            <a:spLocks noGrp="1"/>
          </p:cNvSpPr>
          <p:nvPr>
            <p:ph type="pic" sz="quarter" idx="16" hasCustomPrompt="1"/>
          </p:nvPr>
        </p:nvSpPr>
        <p:spPr>
          <a:xfrm>
            <a:off x="6152351" y="3605214"/>
            <a:ext cx="2931201" cy="1492250"/>
          </a:xfrm>
        </p:spPr>
        <p:txBody>
          <a:bodyPr anchor="ctr" anchorCtr="0"/>
          <a:lstStyle>
            <a:lvl1pPr marL="0" indent="0" algn="ctr">
              <a:buFontTx/>
              <a:buNone/>
              <a:defRPr baseline="0"/>
            </a:lvl1pPr>
          </a:lstStyle>
          <a:p>
            <a:r>
              <a:rPr lang="es"/>
              <a:t>Haz clic para insertar la imagen</a:t>
            </a:r>
          </a:p>
        </p:txBody>
      </p:sp>
      <p:sp>
        <p:nvSpPr>
          <p:cNvPr id="8" name="Picture Placeholder 3"/>
          <p:cNvSpPr>
            <a:spLocks noGrp="1"/>
          </p:cNvSpPr>
          <p:nvPr>
            <p:ph type="pic" sz="quarter" idx="17" hasCustomPrompt="1"/>
          </p:nvPr>
        </p:nvSpPr>
        <p:spPr>
          <a:xfrm>
            <a:off x="9191489" y="3605214"/>
            <a:ext cx="2931201" cy="1492251"/>
          </a:xfrm>
        </p:spPr>
        <p:txBody>
          <a:bodyPr anchor="ctr" anchorCtr="0"/>
          <a:lstStyle>
            <a:lvl1pPr marL="0" indent="0" algn="ctr">
              <a:buFontTx/>
              <a:buNone/>
              <a:defRPr baseline="0"/>
            </a:lvl1pPr>
          </a:lstStyle>
          <a:p>
            <a:r>
              <a:rPr lang="es"/>
              <a:t>Haz clic para insertar la imagen</a:t>
            </a:r>
          </a:p>
        </p:txBody>
      </p:sp>
    </p:spTree>
    <p:extLst>
      <p:ext uri="{BB962C8B-B14F-4D97-AF65-F5344CB8AC3E}">
        <p14:creationId xmlns:p14="http://schemas.microsoft.com/office/powerpoint/2010/main" val="29147669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1_Image mon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40" y="1"/>
            <a:ext cx="12038034" cy="404907"/>
          </a:xfrm>
        </p:spPr>
        <p:txBody>
          <a:bodyPr/>
          <a:lstStyle>
            <a:lvl1pPr>
              <a:defRPr/>
            </a:lvl1pPr>
          </a:lstStyle>
          <a:p>
            <a:r>
              <a:rPr lang="es"/>
              <a:t>Título | Subtítulo</a:t>
            </a:r>
            <a:endParaRPr lang="en-GB"/>
          </a:p>
        </p:txBody>
      </p:sp>
      <p:sp>
        <p:nvSpPr>
          <p:cNvPr id="23" name="Picture Placeholder 3"/>
          <p:cNvSpPr>
            <a:spLocks noGrp="1"/>
          </p:cNvSpPr>
          <p:nvPr>
            <p:ph type="pic" sz="quarter" idx="12" hasCustomPrompt="1"/>
          </p:nvPr>
        </p:nvSpPr>
        <p:spPr>
          <a:xfrm>
            <a:off x="82541" y="476360"/>
            <a:ext cx="5963989" cy="3066172"/>
          </a:xfrm>
        </p:spPr>
        <p:txBody>
          <a:bodyPr anchor="ctr" anchorCtr="0"/>
          <a:lstStyle>
            <a:lvl1pPr marL="0" indent="0" algn="ctr">
              <a:buFontTx/>
              <a:buNone/>
              <a:defRPr baseline="0"/>
            </a:lvl1pPr>
          </a:lstStyle>
          <a:p>
            <a:r>
              <a:rPr lang="es"/>
              <a:t>Haz clic para insertar la imagen</a:t>
            </a:r>
          </a:p>
        </p:txBody>
      </p:sp>
      <p:sp>
        <p:nvSpPr>
          <p:cNvPr id="25" name="Picture Placeholder 3"/>
          <p:cNvSpPr>
            <a:spLocks noGrp="1"/>
          </p:cNvSpPr>
          <p:nvPr>
            <p:ph type="pic" sz="quarter" idx="14" hasCustomPrompt="1"/>
          </p:nvPr>
        </p:nvSpPr>
        <p:spPr>
          <a:xfrm>
            <a:off x="82542" y="3613988"/>
            <a:ext cx="2931201" cy="1498947"/>
          </a:xfrm>
        </p:spPr>
        <p:txBody>
          <a:bodyPr anchor="ctr" anchorCtr="0"/>
          <a:lstStyle>
            <a:lvl1pPr marL="0" indent="0" algn="ctr">
              <a:buFontTx/>
              <a:buNone/>
              <a:defRPr baseline="0"/>
            </a:lvl1pPr>
          </a:lstStyle>
          <a:p>
            <a:r>
              <a:rPr lang="es"/>
              <a:t>Haz clic para insertar la imagen</a:t>
            </a:r>
          </a:p>
        </p:txBody>
      </p:sp>
      <p:sp>
        <p:nvSpPr>
          <p:cNvPr id="10" name="Picture Placeholder 3"/>
          <p:cNvSpPr>
            <a:spLocks noGrp="1"/>
          </p:cNvSpPr>
          <p:nvPr>
            <p:ph type="pic" sz="quarter" idx="19" hasCustomPrompt="1"/>
          </p:nvPr>
        </p:nvSpPr>
        <p:spPr>
          <a:xfrm>
            <a:off x="82542" y="5171685"/>
            <a:ext cx="2931201" cy="1498947"/>
          </a:xfrm>
        </p:spPr>
        <p:txBody>
          <a:bodyPr anchor="ctr" anchorCtr="0"/>
          <a:lstStyle>
            <a:lvl1pPr marL="0" indent="0" algn="ctr">
              <a:buFontTx/>
              <a:buNone/>
              <a:defRPr baseline="0"/>
            </a:lvl1pPr>
          </a:lstStyle>
          <a:p>
            <a:r>
              <a:rPr lang="es"/>
              <a:t>Haz clic para insertar la imagen</a:t>
            </a:r>
          </a:p>
        </p:txBody>
      </p:sp>
      <p:sp>
        <p:nvSpPr>
          <p:cNvPr id="12" name="Picture Placeholder 3"/>
          <p:cNvSpPr>
            <a:spLocks noGrp="1"/>
          </p:cNvSpPr>
          <p:nvPr>
            <p:ph type="pic" sz="quarter" idx="21" hasCustomPrompt="1"/>
          </p:nvPr>
        </p:nvSpPr>
        <p:spPr>
          <a:xfrm>
            <a:off x="3115328" y="3613988"/>
            <a:ext cx="5978806" cy="1498947"/>
          </a:xfrm>
        </p:spPr>
        <p:txBody>
          <a:bodyPr anchor="ctr" anchorCtr="0"/>
          <a:lstStyle>
            <a:lvl1pPr marL="0" indent="0" algn="ctr">
              <a:buFontTx/>
              <a:buNone/>
              <a:defRPr baseline="0"/>
            </a:lvl1pPr>
          </a:lstStyle>
          <a:p>
            <a:r>
              <a:rPr lang="es"/>
              <a:t>Haz clic para insertar la imagen</a:t>
            </a:r>
          </a:p>
        </p:txBody>
      </p:sp>
      <p:sp>
        <p:nvSpPr>
          <p:cNvPr id="14" name="Picture Placeholder 3"/>
          <p:cNvSpPr>
            <a:spLocks noGrp="1"/>
          </p:cNvSpPr>
          <p:nvPr>
            <p:ph type="pic" sz="quarter" idx="23" hasCustomPrompt="1"/>
          </p:nvPr>
        </p:nvSpPr>
        <p:spPr>
          <a:xfrm>
            <a:off x="3115329" y="5171685"/>
            <a:ext cx="2931201" cy="1498947"/>
          </a:xfrm>
        </p:spPr>
        <p:txBody>
          <a:bodyPr anchor="ctr" anchorCtr="0"/>
          <a:lstStyle>
            <a:lvl1pPr marL="0" indent="0" algn="ctr">
              <a:buFontTx/>
              <a:buNone/>
              <a:defRPr baseline="0"/>
            </a:lvl1pPr>
          </a:lstStyle>
          <a:p>
            <a:r>
              <a:rPr lang="es"/>
              <a:t>Haz clic para insertar la imagen</a:t>
            </a:r>
          </a:p>
        </p:txBody>
      </p:sp>
      <p:sp>
        <p:nvSpPr>
          <p:cNvPr id="15" name="Picture Placeholder 3"/>
          <p:cNvSpPr>
            <a:spLocks noGrp="1"/>
          </p:cNvSpPr>
          <p:nvPr>
            <p:ph type="pic" sz="quarter" idx="24" hasCustomPrompt="1"/>
          </p:nvPr>
        </p:nvSpPr>
        <p:spPr>
          <a:xfrm>
            <a:off x="6152351" y="2046762"/>
            <a:ext cx="2931201" cy="1495770"/>
          </a:xfrm>
        </p:spPr>
        <p:txBody>
          <a:bodyPr anchor="ctr" anchorCtr="0"/>
          <a:lstStyle>
            <a:lvl1pPr marL="0" indent="0" algn="ctr">
              <a:buFontTx/>
              <a:buNone/>
              <a:defRPr baseline="0"/>
            </a:lvl1pPr>
          </a:lstStyle>
          <a:p>
            <a:r>
              <a:rPr lang="es"/>
              <a:t>Haz clic para insertar la imagen</a:t>
            </a:r>
          </a:p>
        </p:txBody>
      </p:sp>
      <p:sp>
        <p:nvSpPr>
          <p:cNvPr id="17" name="Picture Placeholder 3"/>
          <p:cNvSpPr>
            <a:spLocks noGrp="1"/>
          </p:cNvSpPr>
          <p:nvPr>
            <p:ph type="pic" sz="quarter" idx="26" hasCustomPrompt="1"/>
          </p:nvPr>
        </p:nvSpPr>
        <p:spPr>
          <a:xfrm>
            <a:off x="6152351" y="473186"/>
            <a:ext cx="2931201" cy="1495770"/>
          </a:xfrm>
        </p:spPr>
        <p:txBody>
          <a:bodyPr anchor="ctr" anchorCtr="0"/>
          <a:lstStyle>
            <a:lvl1pPr marL="0" indent="0" algn="ctr">
              <a:buFontTx/>
              <a:buNone/>
              <a:defRPr baseline="0"/>
            </a:lvl1pPr>
          </a:lstStyle>
          <a:p>
            <a:r>
              <a:rPr lang="es"/>
              <a:t>Haz clic para insertar la imagen</a:t>
            </a:r>
          </a:p>
        </p:txBody>
      </p:sp>
      <p:sp>
        <p:nvSpPr>
          <p:cNvPr id="18" name="Picture Placeholder 3"/>
          <p:cNvSpPr>
            <a:spLocks noGrp="1"/>
          </p:cNvSpPr>
          <p:nvPr>
            <p:ph type="pic" sz="quarter" idx="27" hasCustomPrompt="1"/>
          </p:nvPr>
        </p:nvSpPr>
        <p:spPr>
          <a:xfrm>
            <a:off x="6152351" y="5171685"/>
            <a:ext cx="2931201" cy="1498947"/>
          </a:xfrm>
        </p:spPr>
        <p:txBody>
          <a:bodyPr anchor="ctr" anchorCtr="0"/>
          <a:lstStyle>
            <a:lvl1pPr marL="0" indent="0" algn="ctr">
              <a:buFontTx/>
              <a:buNone/>
              <a:defRPr baseline="0"/>
            </a:lvl1pPr>
          </a:lstStyle>
          <a:p>
            <a:r>
              <a:rPr lang="es"/>
              <a:t>Haz clic para insertar la imagen</a:t>
            </a:r>
          </a:p>
        </p:txBody>
      </p:sp>
      <p:sp>
        <p:nvSpPr>
          <p:cNvPr id="19" name="Picture Placeholder 3"/>
          <p:cNvSpPr>
            <a:spLocks noGrp="1"/>
          </p:cNvSpPr>
          <p:nvPr>
            <p:ph type="pic" sz="quarter" idx="28" hasCustomPrompt="1"/>
          </p:nvPr>
        </p:nvSpPr>
        <p:spPr>
          <a:xfrm>
            <a:off x="9191489" y="2046762"/>
            <a:ext cx="2931201" cy="3066172"/>
          </a:xfrm>
        </p:spPr>
        <p:txBody>
          <a:bodyPr anchor="ctr" anchorCtr="0"/>
          <a:lstStyle>
            <a:lvl1pPr marL="0" indent="0" algn="ctr">
              <a:buFontTx/>
              <a:buNone/>
              <a:defRPr baseline="0"/>
            </a:lvl1pPr>
          </a:lstStyle>
          <a:p>
            <a:r>
              <a:rPr lang="es"/>
              <a:t>Haz clic para insertar la imagen</a:t>
            </a:r>
          </a:p>
        </p:txBody>
      </p:sp>
      <p:sp>
        <p:nvSpPr>
          <p:cNvPr id="21" name="Picture Placeholder 3"/>
          <p:cNvSpPr>
            <a:spLocks noGrp="1"/>
          </p:cNvSpPr>
          <p:nvPr>
            <p:ph type="pic" sz="quarter" idx="30" hasCustomPrompt="1"/>
          </p:nvPr>
        </p:nvSpPr>
        <p:spPr>
          <a:xfrm>
            <a:off x="9191489" y="473186"/>
            <a:ext cx="2931201" cy="1495770"/>
          </a:xfrm>
        </p:spPr>
        <p:txBody>
          <a:bodyPr anchor="ctr" anchorCtr="0"/>
          <a:lstStyle>
            <a:lvl1pPr marL="0" indent="0" algn="ctr">
              <a:buFontTx/>
              <a:buNone/>
              <a:defRPr baseline="0"/>
            </a:lvl1pPr>
          </a:lstStyle>
          <a:p>
            <a:r>
              <a:rPr lang="es"/>
              <a:t>Haz clic para insertar la imagen</a:t>
            </a:r>
          </a:p>
        </p:txBody>
      </p:sp>
      <p:sp>
        <p:nvSpPr>
          <p:cNvPr id="22" name="Picture Placeholder 3"/>
          <p:cNvSpPr>
            <a:spLocks noGrp="1"/>
          </p:cNvSpPr>
          <p:nvPr>
            <p:ph type="pic" sz="quarter" idx="31" hasCustomPrompt="1"/>
          </p:nvPr>
        </p:nvSpPr>
        <p:spPr>
          <a:xfrm>
            <a:off x="9191489" y="5171685"/>
            <a:ext cx="2931201" cy="1498947"/>
          </a:xfrm>
        </p:spPr>
        <p:txBody>
          <a:bodyPr anchor="ctr" anchorCtr="0"/>
          <a:lstStyle>
            <a:lvl1pPr marL="0" indent="0" algn="ctr">
              <a:buFontTx/>
              <a:buNone/>
              <a:defRPr baseline="0"/>
            </a:lvl1pPr>
          </a:lstStyle>
          <a:p>
            <a:r>
              <a:rPr lang="es"/>
              <a:t>Haz clic para insertar la imagen</a:t>
            </a:r>
          </a:p>
        </p:txBody>
      </p:sp>
    </p:spTree>
    <p:extLst>
      <p:ext uri="{BB962C8B-B14F-4D97-AF65-F5344CB8AC3E}">
        <p14:creationId xmlns:p14="http://schemas.microsoft.com/office/powerpoint/2010/main" val="355967154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2_Full screen image">
    <p:spTree>
      <p:nvGrpSpPr>
        <p:cNvPr id="1" name=""/>
        <p:cNvGrpSpPr/>
        <p:nvPr/>
      </p:nvGrpSpPr>
      <p:grpSpPr>
        <a:xfrm>
          <a:off x="0" y="0"/>
          <a:ext cx="0" cy="0"/>
          <a:chOff x="0" y="0"/>
          <a:chExt cx="0" cy="0"/>
        </a:xfrm>
      </p:grpSpPr>
      <p:sp>
        <p:nvSpPr>
          <p:cNvPr id="5" name="Picture Placeholder 3"/>
          <p:cNvSpPr>
            <a:spLocks noGrp="1"/>
          </p:cNvSpPr>
          <p:nvPr>
            <p:ph type="pic" sz="quarter" idx="12" hasCustomPrompt="1"/>
          </p:nvPr>
        </p:nvSpPr>
        <p:spPr>
          <a:xfrm>
            <a:off x="1" y="0"/>
            <a:ext cx="12190413" cy="6859588"/>
          </a:xfrm>
        </p:spPr>
        <p:txBody>
          <a:bodyPr anchor="ctr" anchorCtr="0"/>
          <a:lstStyle>
            <a:lvl1pPr marL="0" indent="0" algn="ctr">
              <a:buFontTx/>
              <a:buNone/>
              <a:defRPr baseline="0"/>
            </a:lvl1pPr>
          </a:lstStyle>
          <a:p>
            <a:r>
              <a:rPr lang="es"/>
              <a:t>Haz clic en el icono para insertar la imagen</a:t>
            </a:r>
          </a:p>
        </p:txBody>
      </p:sp>
    </p:spTree>
    <p:extLst>
      <p:ext uri="{BB962C8B-B14F-4D97-AF65-F5344CB8AC3E}">
        <p14:creationId xmlns:p14="http://schemas.microsoft.com/office/powerpoint/2010/main" val="2555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1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s"/>
              <a:t>Título | Subtítulo</a:t>
            </a:r>
            <a:endParaRPr lang="en-GB"/>
          </a:p>
        </p:txBody>
      </p:sp>
      <p:sp>
        <p:nvSpPr>
          <p:cNvPr id="3" name="Content Placeholder 2"/>
          <p:cNvSpPr>
            <a:spLocks noGrp="1"/>
          </p:cNvSpPr>
          <p:nvPr>
            <p:ph idx="1"/>
          </p:nvPr>
        </p:nvSpPr>
        <p:spPr>
          <a:xfrm>
            <a:off x="82540" y="476360"/>
            <a:ext cx="12038034" cy="6194272"/>
          </a:xfrm>
        </p:spPr>
        <p:txBody>
          <a:bodyPr lIns="0"/>
          <a:lstStyle>
            <a:lvl1pPr marL="0" indent="-214208">
              <a:spcBef>
                <a:spcPts val="0"/>
              </a:spcBef>
              <a:spcAft>
                <a:spcPts val="238"/>
              </a:spcAft>
              <a:buFont typeface="Arial" pitchFamily="34" charset="0"/>
              <a:buChar char="•"/>
              <a:defRPr sz="1600">
                <a:solidFill>
                  <a:schemeClr val="bg2"/>
                </a:solidFill>
              </a:defRPr>
            </a:lvl1pPr>
            <a:lvl2pPr marL="428415" indent="-214208">
              <a:spcBef>
                <a:spcPts val="0"/>
              </a:spcBef>
              <a:spcAft>
                <a:spcPts val="238"/>
              </a:spcAft>
              <a:buFont typeface="Arial" pitchFamily="34" charset="0"/>
              <a:buChar char="•"/>
              <a:defRPr sz="1900">
                <a:solidFill>
                  <a:schemeClr val="bg2"/>
                </a:solidFill>
              </a:defRPr>
            </a:lvl2pPr>
            <a:lvl3pPr marL="642623" indent="-214208">
              <a:spcBef>
                <a:spcPts val="0"/>
              </a:spcBef>
              <a:spcAft>
                <a:spcPts val="238"/>
              </a:spcAft>
              <a:buFont typeface="Arial" pitchFamily="34" charset="0"/>
              <a:buChar char="•"/>
              <a:defRPr sz="1900">
                <a:solidFill>
                  <a:schemeClr val="bg2"/>
                </a:solidFill>
              </a:defRPr>
            </a:lvl3pPr>
            <a:lvl4pPr marL="856831" indent="-214208">
              <a:spcBef>
                <a:spcPts val="0"/>
              </a:spcBef>
              <a:spcAft>
                <a:spcPts val="238"/>
              </a:spcAft>
              <a:buFont typeface="Arial" pitchFamily="34" charset="0"/>
              <a:buChar char="•"/>
              <a:defRPr sz="1900">
                <a:solidFill>
                  <a:schemeClr val="bg2"/>
                </a:solidFill>
              </a:defRPr>
            </a:lvl4pPr>
            <a:lvl5pPr marL="1071039" indent="-214208">
              <a:spcBef>
                <a:spcPts val="0"/>
              </a:spcBef>
              <a:spcAft>
                <a:spcPts val="238"/>
              </a:spcAft>
              <a:buFont typeface="Arial" pitchFamily="34" charset="0"/>
              <a:buChar char="•"/>
              <a:defRPr sz="1900">
                <a:solidFill>
                  <a:schemeClr val="bg2"/>
                </a:solidFill>
              </a:defRPr>
            </a:lvl5pPr>
          </a:lstStyle>
          <a:p>
            <a:pPr lvl="0"/>
            <a:r>
              <a:rPr lang="es"/>
              <a:t>Haz clic para editar estilos de texto maestro</a:t>
            </a:r>
          </a:p>
        </p:txBody>
      </p:sp>
    </p:spTree>
    <p:extLst>
      <p:ext uri="{BB962C8B-B14F-4D97-AF65-F5344CB8AC3E}">
        <p14:creationId xmlns:p14="http://schemas.microsoft.com/office/powerpoint/2010/main" val="3299381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2540" y="476362"/>
            <a:ext cx="5974572" cy="357270"/>
          </a:xfrm>
        </p:spPr>
        <p:txBody>
          <a:bodyPr anchor="t" anchorCtr="0"/>
          <a:lstStyle>
            <a:lvl1pPr marL="0" indent="0">
              <a:buNone/>
              <a:defRPr sz="1600" b="0">
                <a:latin typeface="Open Sans Semibold" panose="020B0706030804020204" pitchFamily="34" charset="0"/>
                <a:ea typeface="Open Sans Semibold" panose="020B0706030804020204" pitchFamily="34" charset="0"/>
                <a:cs typeface="Open Sans Semibold" panose="020B0706030804020204" pitchFamily="34" charset="0"/>
              </a:defRPr>
            </a:lvl1pPr>
            <a:lvl2pPr marL="544088" indent="0">
              <a:buNone/>
              <a:defRPr sz="2400" b="1"/>
            </a:lvl2pPr>
            <a:lvl3pPr marL="1088175" indent="0">
              <a:buNone/>
              <a:defRPr sz="2100" b="1"/>
            </a:lvl3pPr>
            <a:lvl4pPr marL="1632263" indent="0">
              <a:buNone/>
              <a:defRPr sz="1900" b="1"/>
            </a:lvl4pPr>
            <a:lvl5pPr marL="2176351" indent="0">
              <a:buNone/>
              <a:defRPr sz="1900" b="1"/>
            </a:lvl5pPr>
            <a:lvl6pPr marL="2720438" indent="0">
              <a:buNone/>
              <a:defRPr sz="1900" b="1"/>
            </a:lvl6pPr>
            <a:lvl7pPr marL="3264526" indent="0">
              <a:buNone/>
              <a:defRPr sz="1900" b="1"/>
            </a:lvl7pPr>
            <a:lvl8pPr marL="3808613" indent="0">
              <a:buNone/>
              <a:defRPr sz="1900" b="1"/>
            </a:lvl8pPr>
            <a:lvl9pPr marL="4352701" indent="0">
              <a:buNone/>
              <a:defRPr sz="1900" b="1"/>
            </a:lvl9pPr>
          </a:lstStyle>
          <a:p>
            <a:pPr lvl="0"/>
            <a:r>
              <a:rPr lang="es"/>
              <a:t>Título</a:t>
            </a:r>
          </a:p>
        </p:txBody>
      </p:sp>
      <p:sp>
        <p:nvSpPr>
          <p:cNvPr id="7" name="Content Placeholder 2"/>
          <p:cNvSpPr>
            <a:spLocks noGrp="1"/>
          </p:cNvSpPr>
          <p:nvPr>
            <p:ph idx="10"/>
          </p:nvPr>
        </p:nvSpPr>
        <p:spPr>
          <a:xfrm>
            <a:off x="82540" y="1047992"/>
            <a:ext cx="5974572" cy="5622640"/>
          </a:xfrm>
        </p:spPr>
        <p:txBody>
          <a:bodyPr lIns="0"/>
          <a:lstStyle>
            <a:lvl1pPr marL="0" indent="-214208">
              <a:spcBef>
                <a:spcPts val="0"/>
              </a:spcBef>
              <a:spcAft>
                <a:spcPts val="238"/>
              </a:spcAft>
              <a:buFont typeface="Arial" pitchFamily="34" charset="0"/>
              <a:buChar char="•"/>
              <a:defRPr sz="1600">
                <a:solidFill>
                  <a:schemeClr val="bg2"/>
                </a:solidFill>
              </a:defRPr>
            </a:lvl1pPr>
            <a:lvl2pPr marL="428415" indent="-214208">
              <a:spcBef>
                <a:spcPts val="0"/>
              </a:spcBef>
              <a:spcAft>
                <a:spcPts val="238"/>
              </a:spcAft>
              <a:buFont typeface="Arial" pitchFamily="34" charset="0"/>
              <a:buChar char="•"/>
              <a:defRPr sz="1900">
                <a:solidFill>
                  <a:schemeClr val="bg2"/>
                </a:solidFill>
              </a:defRPr>
            </a:lvl2pPr>
            <a:lvl3pPr marL="642623" indent="-214208">
              <a:spcBef>
                <a:spcPts val="0"/>
              </a:spcBef>
              <a:spcAft>
                <a:spcPts val="238"/>
              </a:spcAft>
              <a:buFont typeface="Arial" pitchFamily="34" charset="0"/>
              <a:buChar char="•"/>
              <a:defRPr sz="1900">
                <a:solidFill>
                  <a:schemeClr val="bg2"/>
                </a:solidFill>
              </a:defRPr>
            </a:lvl3pPr>
            <a:lvl4pPr marL="856831" indent="-214208">
              <a:spcBef>
                <a:spcPts val="0"/>
              </a:spcBef>
              <a:spcAft>
                <a:spcPts val="238"/>
              </a:spcAft>
              <a:buFont typeface="Arial" pitchFamily="34" charset="0"/>
              <a:buChar char="•"/>
              <a:defRPr sz="1900">
                <a:solidFill>
                  <a:schemeClr val="bg2"/>
                </a:solidFill>
              </a:defRPr>
            </a:lvl4pPr>
            <a:lvl5pPr marL="1071039" indent="-214208">
              <a:spcBef>
                <a:spcPts val="0"/>
              </a:spcBef>
              <a:spcAft>
                <a:spcPts val="238"/>
              </a:spcAft>
              <a:buFont typeface="Arial" pitchFamily="34" charset="0"/>
              <a:buChar char="•"/>
              <a:defRPr sz="1900">
                <a:solidFill>
                  <a:schemeClr val="bg2"/>
                </a:solidFill>
              </a:defRPr>
            </a:lvl5pPr>
          </a:lstStyle>
          <a:p>
            <a:pPr lvl="0"/>
            <a:r>
              <a:rPr lang="es"/>
              <a:t>Haz clic para editar estilos de texto maestro</a:t>
            </a:r>
          </a:p>
        </p:txBody>
      </p:sp>
      <p:sp>
        <p:nvSpPr>
          <p:cNvPr id="8" name="Title 1"/>
          <p:cNvSpPr>
            <a:spLocks noGrp="1"/>
          </p:cNvSpPr>
          <p:nvPr>
            <p:ph type="title" hasCustomPrompt="1"/>
          </p:nvPr>
        </p:nvSpPr>
        <p:spPr>
          <a:xfrm>
            <a:off x="82539" y="1"/>
            <a:ext cx="12038033" cy="404907"/>
          </a:xfrm>
        </p:spPr>
        <p:txBody>
          <a:bodyPr/>
          <a:lstStyle>
            <a:lvl1pPr>
              <a:defRPr/>
            </a:lvl1pPr>
          </a:lstStyle>
          <a:p>
            <a:r>
              <a:rPr lang="es"/>
              <a:t>Título | Subtítulo</a:t>
            </a:r>
            <a:endParaRPr lang="en-GB"/>
          </a:p>
        </p:txBody>
      </p:sp>
      <p:sp>
        <p:nvSpPr>
          <p:cNvPr id="9" name="Text Placeholder 2"/>
          <p:cNvSpPr>
            <a:spLocks noGrp="1"/>
          </p:cNvSpPr>
          <p:nvPr>
            <p:ph type="body" idx="11" hasCustomPrompt="1"/>
          </p:nvPr>
        </p:nvSpPr>
        <p:spPr>
          <a:xfrm>
            <a:off x="6152351" y="476362"/>
            <a:ext cx="5968222" cy="357270"/>
          </a:xfrm>
        </p:spPr>
        <p:txBody>
          <a:bodyPr anchor="t" anchorCtr="0"/>
          <a:lstStyle>
            <a:lvl1pPr marL="0" indent="0">
              <a:buNone/>
              <a:defRPr sz="1600" b="0">
                <a:latin typeface="Open Sans Semibold" panose="020B0706030804020204" pitchFamily="34" charset="0"/>
                <a:ea typeface="Open Sans Semibold" panose="020B0706030804020204" pitchFamily="34" charset="0"/>
                <a:cs typeface="Open Sans Semibold" panose="020B0706030804020204" pitchFamily="34" charset="0"/>
              </a:defRPr>
            </a:lvl1pPr>
            <a:lvl2pPr marL="544088" indent="0">
              <a:buNone/>
              <a:defRPr sz="2400" b="1"/>
            </a:lvl2pPr>
            <a:lvl3pPr marL="1088175" indent="0">
              <a:buNone/>
              <a:defRPr sz="2100" b="1"/>
            </a:lvl3pPr>
            <a:lvl4pPr marL="1632263" indent="0">
              <a:buNone/>
              <a:defRPr sz="1900" b="1"/>
            </a:lvl4pPr>
            <a:lvl5pPr marL="2176351" indent="0">
              <a:buNone/>
              <a:defRPr sz="1900" b="1"/>
            </a:lvl5pPr>
            <a:lvl6pPr marL="2720438" indent="0">
              <a:buNone/>
              <a:defRPr sz="1900" b="1"/>
            </a:lvl6pPr>
            <a:lvl7pPr marL="3264526" indent="0">
              <a:buNone/>
              <a:defRPr sz="1900" b="1"/>
            </a:lvl7pPr>
            <a:lvl8pPr marL="3808613" indent="0">
              <a:buNone/>
              <a:defRPr sz="1900" b="1"/>
            </a:lvl8pPr>
            <a:lvl9pPr marL="4352701" indent="0">
              <a:buNone/>
              <a:defRPr sz="1900" b="1"/>
            </a:lvl9pPr>
          </a:lstStyle>
          <a:p>
            <a:pPr lvl="0"/>
            <a:r>
              <a:rPr lang="es"/>
              <a:t>Título</a:t>
            </a:r>
          </a:p>
        </p:txBody>
      </p:sp>
      <p:sp>
        <p:nvSpPr>
          <p:cNvPr id="10" name="Content Placeholder 2"/>
          <p:cNvSpPr>
            <a:spLocks noGrp="1"/>
          </p:cNvSpPr>
          <p:nvPr>
            <p:ph idx="12"/>
          </p:nvPr>
        </p:nvSpPr>
        <p:spPr>
          <a:xfrm>
            <a:off x="6152351" y="1047992"/>
            <a:ext cx="5968222" cy="5622640"/>
          </a:xfrm>
        </p:spPr>
        <p:txBody>
          <a:bodyPr lIns="0"/>
          <a:lstStyle>
            <a:lvl1pPr marL="0" indent="-214208">
              <a:spcBef>
                <a:spcPts val="0"/>
              </a:spcBef>
              <a:spcAft>
                <a:spcPts val="238"/>
              </a:spcAft>
              <a:buFont typeface="Arial" pitchFamily="34" charset="0"/>
              <a:buChar char="•"/>
              <a:defRPr sz="1600">
                <a:solidFill>
                  <a:schemeClr val="bg2"/>
                </a:solidFill>
              </a:defRPr>
            </a:lvl1pPr>
            <a:lvl2pPr marL="428415" indent="-214208">
              <a:spcBef>
                <a:spcPts val="0"/>
              </a:spcBef>
              <a:spcAft>
                <a:spcPts val="238"/>
              </a:spcAft>
              <a:buFont typeface="Arial" pitchFamily="34" charset="0"/>
              <a:buChar char="•"/>
              <a:defRPr sz="1900">
                <a:solidFill>
                  <a:schemeClr val="bg2"/>
                </a:solidFill>
              </a:defRPr>
            </a:lvl2pPr>
            <a:lvl3pPr marL="642623" indent="-214208">
              <a:spcBef>
                <a:spcPts val="0"/>
              </a:spcBef>
              <a:spcAft>
                <a:spcPts val="238"/>
              </a:spcAft>
              <a:buFont typeface="Arial" pitchFamily="34" charset="0"/>
              <a:buChar char="•"/>
              <a:defRPr sz="1900">
                <a:solidFill>
                  <a:schemeClr val="bg2"/>
                </a:solidFill>
              </a:defRPr>
            </a:lvl3pPr>
            <a:lvl4pPr marL="856831" indent="-214208">
              <a:spcBef>
                <a:spcPts val="0"/>
              </a:spcBef>
              <a:spcAft>
                <a:spcPts val="238"/>
              </a:spcAft>
              <a:buFont typeface="Arial" pitchFamily="34" charset="0"/>
              <a:buChar char="•"/>
              <a:defRPr sz="1900">
                <a:solidFill>
                  <a:schemeClr val="bg2"/>
                </a:solidFill>
              </a:defRPr>
            </a:lvl4pPr>
            <a:lvl5pPr marL="1071039" indent="-214208">
              <a:spcBef>
                <a:spcPts val="0"/>
              </a:spcBef>
              <a:spcAft>
                <a:spcPts val="238"/>
              </a:spcAft>
              <a:buFont typeface="Arial" pitchFamily="34" charset="0"/>
              <a:buChar char="•"/>
              <a:defRPr sz="1900">
                <a:solidFill>
                  <a:schemeClr val="bg2"/>
                </a:solidFill>
              </a:defRPr>
            </a:lvl5pPr>
          </a:lstStyle>
          <a:p>
            <a:pPr lvl="0"/>
            <a:r>
              <a:rPr lang="es"/>
              <a:t>Haz clic para editar estilos de texto maestro</a:t>
            </a:r>
          </a:p>
        </p:txBody>
      </p:sp>
    </p:spTree>
    <p:extLst>
      <p:ext uri="{BB962C8B-B14F-4D97-AF65-F5344CB8AC3E}">
        <p14:creationId xmlns:p14="http://schemas.microsoft.com/office/powerpoint/2010/main" val="278661363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5_F+P Colour Scheme">
    <p:spTree>
      <p:nvGrpSpPr>
        <p:cNvPr id="1" name=""/>
        <p:cNvGrpSpPr/>
        <p:nvPr/>
      </p:nvGrpSpPr>
      <p:grpSpPr>
        <a:xfrm>
          <a:off x="0" y="0"/>
          <a:ext cx="0" cy="0"/>
          <a:chOff x="0" y="0"/>
          <a:chExt cx="0" cy="0"/>
        </a:xfrm>
      </p:grpSpPr>
      <p:sp>
        <p:nvSpPr>
          <p:cNvPr id="58" name="Title 1"/>
          <p:cNvSpPr>
            <a:spLocks noGrp="1"/>
          </p:cNvSpPr>
          <p:nvPr>
            <p:ph type="title" hasCustomPrompt="1"/>
          </p:nvPr>
        </p:nvSpPr>
        <p:spPr>
          <a:xfrm>
            <a:off x="82539" y="1"/>
            <a:ext cx="12038033" cy="404907"/>
          </a:xfrm>
        </p:spPr>
        <p:txBody>
          <a:bodyPr/>
          <a:lstStyle>
            <a:lvl1pPr>
              <a:defRPr/>
            </a:lvl1pPr>
          </a:lstStyle>
          <a:p>
            <a:r>
              <a:rPr lang="es"/>
              <a:t>Título | Subtítulo</a:t>
            </a:r>
          </a:p>
        </p:txBody>
      </p:sp>
    </p:spTree>
    <p:extLst>
      <p:ext uri="{BB962C8B-B14F-4D97-AF65-F5344CB8AC3E}">
        <p14:creationId xmlns:p14="http://schemas.microsoft.com/office/powerpoint/2010/main" val="3781580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_Divider">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8B71A9-1D8E-4306-A77B-7BB1004306A6}"/>
              </a:ext>
            </a:extLst>
          </p:cNvPr>
          <p:cNvSpPr>
            <a:spLocks noGrp="1"/>
          </p:cNvSpPr>
          <p:nvPr>
            <p:ph type="body" sz="quarter" idx="10" hasCustomPrompt="1"/>
          </p:nvPr>
        </p:nvSpPr>
        <p:spPr>
          <a:xfrm>
            <a:off x="0" y="3165941"/>
            <a:ext cx="12190413" cy="527707"/>
          </a:xfrm>
        </p:spPr>
        <p:txBody>
          <a:bodyPr/>
          <a:lstStyle>
            <a:lvl1pPr marL="0" indent="0" algn="ctr">
              <a:buNone/>
              <a:defRPr sz="28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s-EC" noProof="0" dirty="0" err="1"/>
              <a:t>Divider</a:t>
            </a:r>
            <a:endParaRPr lang="es-EC" noProof="0" dirty="0"/>
          </a:p>
        </p:txBody>
      </p:sp>
    </p:spTree>
    <p:extLst>
      <p:ext uri="{BB962C8B-B14F-4D97-AF65-F5344CB8AC3E}">
        <p14:creationId xmlns:p14="http://schemas.microsoft.com/office/powerpoint/2010/main" val="100336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_Image no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Title | Subtitle</a:t>
            </a:r>
            <a:endParaRPr lang="en-GB"/>
          </a:p>
        </p:txBody>
      </p:sp>
      <p:sp>
        <p:nvSpPr>
          <p:cNvPr id="5" name="Picture Placeholder 3"/>
          <p:cNvSpPr>
            <a:spLocks noGrp="1"/>
          </p:cNvSpPr>
          <p:nvPr>
            <p:ph type="pic" sz="quarter" idx="12" hasCustomPrompt="1"/>
          </p:nvPr>
        </p:nvSpPr>
        <p:spPr>
          <a:xfrm>
            <a:off x="70535" y="476360"/>
            <a:ext cx="12050038" cy="6128217"/>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932872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_Image with sourc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2540" y="476360"/>
            <a:ext cx="12038033" cy="5932273"/>
          </a:xfrm>
        </p:spPr>
        <p:txBody>
          <a:bodyPr anchor="ctr" anchorCtr="0"/>
          <a:lstStyle>
            <a:lvl1pPr marL="0" indent="0" algn="ctr">
              <a:buNone/>
              <a:defRPr sz="19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dirty="0"/>
              <a:t>Click icon to add picture</a:t>
            </a:r>
            <a:endParaRPr lang="en-GB" dirty="0"/>
          </a:p>
        </p:txBody>
      </p:sp>
      <p:sp>
        <p:nvSpPr>
          <p:cNvPr id="5" name="Title 1"/>
          <p:cNvSpPr txBox="1">
            <a:spLocks/>
          </p:cNvSpPr>
          <p:nvPr userDrawn="1"/>
        </p:nvSpPr>
        <p:spPr bwMode="auto">
          <a:xfrm>
            <a:off x="82539" y="0"/>
            <a:ext cx="12057081"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1">
                <a:solidFill>
                  <a:schemeClr val="tx2"/>
                </a:solidFill>
                <a:latin typeface="+mj-lt"/>
                <a:ea typeface="+mj-ea"/>
                <a:cs typeface="+mj-cs"/>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457200" algn="l" rtl="0" eaLnBrk="1" fontAlgn="base" hangingPunct="1">
              <a:spcBef>
                <a:spcPct val="0"/>
              </a:spcBef>
              <a:spcAft>
                <a:spcPct val="0"/>
              </a:spcAft>
              <a:defRPr b="1">
                <a:solidFill>
                  <a:schemeClr val="tx2"/>
                </a:solidFill>
                <a:latin typeface="Arial" charset="0"/>
              </a:defRPr>
            </a:lvl6pPr>
            <a:lvl7pPr marL="914400" algn="l" rtl="0" eaLnBrk="1" fontAlgn="base" hangingPunct="1">
              <a:spcBef>
                <a:spcPct val="0"/>
              </a:spcBef>
              <a:spcAft>
                <a:spcPct val="0"/>
              </a:spcAft>
              <a:defRPr b="1">
                <a:solidFill>
                  <a:schemeClr val="tx2"/>
                </a:solidFill>
                <a:latin typeface="Arial" charset="0"/>
              </a:defRPr>
            </a:lvl7pPr>
            <a:lvl8pPr marL="1371600" algn="l" rtl="0" eaLnBrk="1" fontAlgn="base" hangingPunct="1">
              <a:spcBef>
                <a:spcPct val="0"/>
              </a:spcBef>
              <a:spcAft>
                <a:spcPct val="0"/>
              </a:spcAft>
              <a:defRPr b="1">
                <a:solidFill>
                  <a:schemeClr val="tx2"/>
                </a:solidFill>
                <a:latin typeface="Arial" charset="0"/>
              </a:defRPr>
            </a:lvl8pPr>
            <a:lvl9pPr marL="1828800" algn="l" rtl="0" eaLnBrk="1" fontAlgn="base" hangingPunct="1">
              <a:spcBef>
                <a:spcPct val="0"/>
              </a:spcBef>
              <a:spcAft>
                <a:spcPct val="0"/>
              </a:spcAft>
              <a:defRPr b="1">
                <a:solidFill>
                  <a:schemeClr val="tx2"/>
                </a:solidFill>
                <a:latin typeface="Arial" charset="0"/>
              </a:defRPr>
            </a:lvl9pPr>
          </a:lstStyle>
          <a:p>
            <a:r>
              <a:rPr lang="en-US" sz="2100" dirty="0">
                <a:latin typeface="Open Sans Light" panose="020B0306030504020204" pitchFamily="34" charset="0"/>
              </a:rPr>
              <a:t>Click to edit Master title style</a:t>
            </a:r>
            <a:endParaRPr lang="en-GB" sz="2100" dirty="0">
              <a:latin typeface="Open Sans Light" panose="020B0306030504020204" pitchFamily="34" charset="0"/>
            </a:endParaRPr>
          </a:p>
        </p:txBody>
      </p:sp>
      <p:sp>
        <p:nvSpPr>
          <p:cNvPr id="6"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Tree>
    <p:extLst>
      <p:ext uri="{BB962C8B-B14F-4D97-AF65-F5344CB8AC3E}">
        <p14:creationId xmlns:p14="http://schemas.microsoft.com/office/powerpoint/2010/main" val="188044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_Landscape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8" name="Picture Placeholder 3"/>
          <p:cNvSpPr>
            <a:spLocks noGrp="1"/>
          </p:cNvSpPr>
          <p:nvPr>
            <p:ph type="pic" sz="quarter" idx="12" hasCustomPrompt="1"/>
          </p:nvPr>
        </p:nvSpPr>
        <p:spPr>
          <a:xfrm>
            <a:off x="70535" y="2046762"/>
            <a:ext cx="5983028" cy="3066172"/>
          </a:xfrm>
        </p:spPr>
        <p:txBody>
          <a:bodyPr anchor="ctr" anchorCtr="0"/>
          <a:lstStyle>
            <a:lvl1pPr marL="0" indent="0" algn="ctr">
              <a:buFontTx/>
              <a:buNone/>
              <a:defRPr baseline="0"/>
            </a:lvl1pPr>
          </a:lstStyle>
          <a:p>
            <a:r>
              <a:rPr lang="en-GB" dirty="0"/>
              <a:t>Click icon to insert image</a:t>
            </a:r>
          </a:p>
        </p:txBody>
      </p:sp>
      <p:sp>
        <p:nvSpPr>
          <p:cNvPr id="36" name="Picture Placeholder 3"/>
          <p:cNvSpPr>
            <a:spLocks noGrp="1"/>
          </p:cNvSpPr>
          <p:nvPr>
            <p:ph type="pic" sz="quarter" idx="13" hasCustomPrompt="1"/>
          </p:nvPr>
        </p:nvSpPr>
        <p:spPr>
          <a:xfrm>
            <a:off x="6149551" y="2046762"/>
            <a:ext cx="5983028" cy="3066172"/>
          </a:xfrm>
        </p:spPr>
        <p:txBody>
          <a:bodyPr anchor="ctr" anchorCtr="0"/>
          <a:lstStyle>
            <a:lvl1pPr marL="0" indent="0" algn="ctr">
              <a:buFontTx/>
              <a:buNone/>
              <a:defRPr baseline="0"/>
            </a:lvl1pPr>
          </a:lstStyle>
          <a:p>
            <a:r>
              <a:rPr lang="en-GB" dirty="0"/>
              <a:t>Click icon to insert image</a:t>
            </a:r>
          </a:p>
        </p:txBody>
      </p:sp>
      <p:sp>
        <p:nvSpPr>
          <p:cNvPr id="3" name="Slide Number Placeholder 5">
            <a:extLst>
              <a:ext uri="{FF2B5EF4-FFF2-40B4-BE49-F238E27FC236}">
                <a16:creationId xmlns:a16="http://schemas.microsoft.com/office/drawing/2014/main" id="{E4EC229B-0358-58B7-ADC2-D9E0AEFFEC1C}"/>
              </a:ext>
            </a:extLst>
          </p:cNvPr>
          <p:cNvSpPr>
            <a:spLocks noGrp="1"/>
          </p:cNvSpPr>
          <p:nvPr>
            <p:ph type="sldNum" sz="quarter" idx="4"/>
          </p:nvPr>
        </p:nvSpPr>
        <p:spPr>
          <a:xfrm>
            <a:off x="11275948" y="6604577"/>
            <a:ext cx="540000" cy="144000"/>
          </a:xfrm>
          <a:prstGeom prst="rect">
            <a:avLst/>
          </a:prstGeom>
        </p:spPr>
        <p:txBody>
          <a:bodyPr vert="horz" lIns="0" tIns="0" rIns="0" bIns="0" rtlCol="0" anchor="b" anchorCtr="0">
            <a:noAutofit/>
          </a:bodyPr>
          <a:lstStyle>
            <a:lvl1pPr algn="r">
              <a:defRPr sz="1000" b="1">
                <a:solidFill>
                  <a:schemeClr val="bg1">
                    <a:lumMod val="50000"/>
                    <a:lumOff val="50000"/>
                  </a:schemeClr>
                </a:solidFill>
              </a:defRPr>
            </a:lvl1pPr>
          </a:lstStyle>
          <a:p>
            <a:endParaRPr lang="en-GB" dirty="0"/>
          </a:p>
        </p:txBody>
      </p:sp>
    </p:spTree>
    <p:extLst>
      <p:ext uri="{BB962C8B-B14F-4D97-AF65-F5344CB8AC3E}">
        <p14:creationId xmlns:p14="http://schemas.microsoft.com/office/powerpoint/2010/main" val="3587641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_Portrait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8" name="Picture Placeholder 3"/>
          <p:cNvSpPr>
            <a:spLocks noGrp="1"/>
          </p:cNvSpPr>
          <p:nvPr>
            <p:ph type="pic" sz="quarter" idx="12" hasCustomPrompt="1"/>
          </p:nvPr>
        </p:nvSpPr>
        <p:spPr>
          <a:xfrm>
            <a:off x="70536" y="476360"/>
            <a:ext cx="5986575" cy="6194272"/>
          </a:xfrm>
        </p:spPr>
        <p:txBody>
          <a:bodyPr anchor="ctr" anchorCtr="0"/>
          <a:lstStyle>
            <a:lvl1pPr marL="0" indent="0" algn="ctr">
              <a:buFontTx/>
              <a:buNone/>
              <a:defRPr baseline="0"/>
            </a:lvl1pPr>
          </a:lstStyle>
          <a:p>
            <a:r>
              <a:rPr lang="en-GB" dirty="0"/>
              <a:t>Click icon to insert image</a:t>
            </a:r>
          </a:p>
        </p:txBody>
      </p:sp>
      <p:sp>
        <p:nvSpPr>
          <p:cNvPr id="36" name="Picture Placeholder 3"/>
          <p:cNvSpPr>
            <a:spLocks noGrp="1"/>
          </p:cNvSpPr>
          <p:nvPr>
            <p:ph type="pic" sz="quarter" idx="13" hasCustomPrompt="1"/>
          </p:nvPr>
        </p:nvSpPr>
        <p:spPr>
          <a:xfrm>
            <a:off x="6149551" y="476360"/>
            <a:ext cx="5983028" cy="6194272"/>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05205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_4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0" y="476360"/>
            <a:ext cx="5983028" cy="3066172"/>
          </a:xfrm>
        </p:spPr>
        <p:txBody>
          <a:bodyPr anchor="ctr" anchorCtr="0"/>
          <a:lstStyle>
            <a:lvl1pPr marL="0" indent="0" algn="ctr">
              <a:buFontTx/>
              <a:buNone/>
              <a:defRPr baseline="0"/>
            </a:lvl1pPr>
          </a:lstStyle>
          <a:p>
            <a:r>
              <a:rPr lang="en-GB" dirty="0"/>
              <a:t>Click icon to insert image</a:t>
            </a:r>
          </a:p>
        </p:txBody>
      </p:sp>
      <p:sp>
        <p:nvSpPr>
          <p:cNvPr id="24" name="Picture Placeholder 3"/>
          <p:cNvSpPr>
            <a:spLocks noGrp="1"/>
          </p:cNvSpPr>
          <p:nvPr>
            <p:ph type="pic" sz="quarter" idx="13" hasCustomPrompt="1"/>
          </p:nvPr>
        </p:nvSpPr>
        <p:spPr>
          <a:xfrm>
            <a:off x="6161556" y="476360"/>
            <a:ext cx="5983028" cy="3066172"/>
          </a:xfrm>
        </p:spPr>
        <p:txBody>
          <a:bodyPr anchor="ctr" anchorCtr="0"/>
          <a:lstStyle>
            <a:lvl1pPr marL="0" indent="0" algn="ctr">
              <a:buFontTx/>
              <a:buNone/>
              <a:defRPr baseline="0"/>
            </a:lvl1pPr>
          </a:lstStyle>
          <a:p>
            <a:r>
              <a:rPr lang="en-GB" dirty="0"/>
              <a:t>Click icon to insert image</a:t>
            </a:r>
          </a:p>
        </p:txBody>
      </p:sp>
      <p:sp>
        <p:nvSpPr>
          <p:cNvPr id="25" name="Picture Placeholder 3"/>
          <p:cNvSpPr>
            <a:spLocks noGrp="1"/>
          </p:cNvSpPr>
          <p:nvPr>
            <p:ph type="pic" sz="quarter" idx="14" hasCustomPrompt="1"/>
          </p:nvPr>
        </p:nvSpPr>
        <p:spPr>
          <a:xfrm>
            <a:off x="82540" y="3613987"/>
            <a:ext cx="5983028" cy="3066172"/>
          </a:xfrm>
        </p:spPr>
        <p:txBody>
          <a:bodyPr anchor="ctr" anchorCtr="0"/>
          <a:lstStyle>
            <a:lvl1pPr marL="0" indent="0" algn="ctr">
              <a:buFontTx/>
              <a:buNone/>
              <a:defRPr baseline="0"/>
            </a:lvl1pPr>
          </a:lstStyle>
          <a:p>
            <a:r>
              <a:rPr lang="en-GB" dirty="0"/>
              <a:t>Click icon to insert image</a:t>
            </a:r>
          </a:p>
        </p:txBody>
      </p:sp>
      <p:sp>
        <p:nvSpPr>
          <p:cNvPr id="26" name="Picture Placeholder 3"/>
          <p:cNvSpPr>
            <a:spLocks noGrp="1"/>
          </p:cNvSpPr>
          <p:nvPr>
            <p:ph type="pic" sz="quarter" idx="15" hasCustomPrompt="1"/>
          </p:nvPr>
        </p:nvSpPr>
        <p:spPr>
          <a:xfrm>
            <a:off x="6161556" y="3613987"/>
            <a:ext cx="5983028" cy="3066172"/>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53753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6" Type="http://schemas.openxmlformats.org/officeDocument/2006/relationships/theme" Target="../theme/theme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539" y="0"/>
            <a:ext cx="12038034"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p>
            <a:pPr lvl="0"/>
            <a:r>
              <a:rPr lang="es-EC" noProof="0" dirty="0" err="1"/>
              <a:t>Title</a:t>
            </a:r>
            <a:r>
              <a:rPr lang="es-EC" noProof="0" dirty="0"/>
              <a:t> | </a:t>
            </a:r>
            <a:r>
              <a:rPr lang="es-EC" noProof="0" dirty="0" err="1"/>
              <a:t>Subtitle</a:t>
            </a:r>
            <a:endParaRPr lang="es-EC" noProof="0" dirty="0"/>
          </a:p>
        </p:txBody>
      </p:sp>
      <p:sp>
        <p:nvSpPr>
          <p:cNvPr id="1027" name="Rectangle 3"/>
          <p:cNvSpPr>
            <a:spLocks noGrp="1" noChangeArrowheads="1"/>
          </p:cNvSpPr>
          <p:nvPr>
            <p:ph type="body" idx="1"/>
          </p:nvPr>
        </p:nvSpPr>
        <p:spPr bwMode="auto">
          <a:xfrm>
            <a:off x="82539" y="476360"/>
            <a:ext cx="12038034" cy="605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a:t>
            </a:r>
            <a:r>
              <a:rPr lang="es-EC" noProof="0" dirty="0" err="1"/>
              <a:t>text</a:t>
            </a:r>
            <a:endParaRPr lang="es-EC" noProof="0" dirty="0"/>
          </a:p>
        </p:txBody>
      </p:sp>
      <p:cxnSp>
        <p:nvCxnSpPr>
          <p:cNvPr id="3" name="Straight Connector 2">
            <a:extLst>
              <a:ext uri="{FF2B5EF4-FFF2-40B4-BE49-F238E27FC236}">
                <a16:creationId xmlns:a16="http://schemas.microsoft.com/office/drawing/2014/main" id="{0CC49A89-37FA-704C-598C-F09875F82610}"/>
              </a:ext>
            </a:extLst>
          </p:cNvPr>
          <p:cNvCxnSpPr/>
          <p:nvPr userDrawn="1"/>
        </p:nvCxnSpPr>
        <p:spPr>
          <a:xfrm>
            <a:off x="443876" y="6597377"/>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BBEFC0C-0A64-4574-3A02-E68999BDD198}"/>
              </a:ext>
            </a:extLst>
          </p:cNvPr>
          <p:cNvSpPr/>
          <p:nvPr userDrawn="1"/>
        </p:nvSpPr>
        <p:spPr>
          <a:xfrm>
            <a:off x="1271508" y="6613367"/>
            <a:ext cx="6552728" cy="246221"/>
          </a:xfrm>
          <a:prstGeom prst="rect">
            <a:avLst/>
          </a:prstGeom>
        </p:spPr>
        <p:txBody>
          <a:bodyPr wrap="square">
            <a:spAutoFit/>
          </a:bodyPr>
          <a:lstStyle/>
          <a:p>
            <a:r>
              <a:rPr lang="es-EC" sz="1000" noProof="0" dirty="0">
                <a:solidFill>
                  <a:schemeClr val="bg1">
                    <a:lumMod val="50000"/>
                    <a:lumOff val="50000"/>
                  </a:schemeClr>
                </a:solidFill>
              </a:rPr>
              <a:t>Dr. Mateo Neira</a:t>
            </a:r>
          </a:p>
        </p:txBody>
      </p:sp>
      <p:sp>
        <p:nvSpPr>
          <p:cNvPr id="5" name="Rectangle 4">
            <a:extLst>
              <a:ext uri="{FF2B5EF4-FFF2-40B4-BE49-F238E27FC236}">
                <a16:creationId xmlns:a16="http://schemas.microsoft.com/office/drawing/2014/main" id="{BBD3CF89-7D20-07CB-6445-AA3534F10B7C}"/>
              </a:ext>
            </a:extLst>
          </p:cNvPr>
          <p:cNvSpPr/>
          <p:nvPr userDrawn="1"/>
        </p:nvSpPr>
        <p:spPr>
          <a:xfrm>
            <a:off x="407412" y="6613367"/>
            <a:ext cx="819455" cy="246221"/>
          </a:xfrm>
          <a:prstGeom prst="rect">
            <a:avLst/>
          </a:prstGeom>
        </p:spPr>
        <p:txBody>
          <a:bodyPr wrap="none">
            <a:spAutoFit/>
          </a:bodyPr>
          <a:lstStyle/>
          <a:p>
            <a:r>
              <a:rPr lang="es-EC" sz="1000" noProof="0" dirty="0">
                <a:solidFill>
                  <a:schemeClr val="bg1">
                    <a:lumMod val="50000"/>
                    <a:lumOff val="50000"/>
                  </a:schemeClr>
                </a:solidFill>
              </a:rPr>
              <a:t>14/01/2026</a:t>
            </a:r>
          </a:p>
        </p:txBody>
      </p:sp>
      <p:sp>
        <p:nvSpPr>
          <p:cNvPr id="7" name="Rectangle 6">
            <a:extLst>
              <a:ext uri="{FF2B5EF4-FFF2-40B4-BE49-F238E27FC236}">
                <a16:creationId xmlns:a16="http://schemas.microsoft.com/office/drawing/2014/main" id="{BF33D1EA-A97D-3475-DEFB-E4DF4FD719F2}"/>
              </a:ext>
            </a:extLst>
          </p:cNvPr>
          <p:cNvSpPr/>
          <p:nvPr userDrawn="1"/>
        </p:nvSpPr>
        <p:spPr>
          <a:xfrm>
            <a:off x="9771029" y="6597377"/>
            <a:ext cx="2027667" cy="246221"/>
          </a:xfrm>
          <a:prstGeom prst="rect">
            <a:avLst/>
          </a:prstGeom>
        </p:spPr>
        <p:txBody>
          <a:bodyPr wrap="square">
            <a:spAutoFit/>
          </a:bodyPr>
          <a:lstStyle/>
          <a:p>
            <a:pPr algn="r"/>
            <a:r>
              <a:rPr lang="es-EC" sz="1000" noProof="0" dirty="0">
                <a:solidFill>
                  <a:schemeClr val="bg1">
                    <a:lumMod val="50000"/>
                    <a:lumOff val="50000"/>
                  </a:schemeClr>
                </a:solidFill>
              </a:rPr>
              <a:t>Universidad de Cuenca</a:t>
            </a:r>
          </a:p>
        </p:txBody>
      </p:sp>
    </p:spTree>
  </p:cSld>
  <p:clrMap bg1="dk2" tx1="lt1" bg2="dk1" tx2="lt2" accent1="accent1" accent2="accent2" accent3="accent3" accent4="accent4" accent5="accent5" accent6="accent6" hlink="hlink" folHlink="folHlink"/>
  <p:sldLayoutIdLst>
    <p:sldLayoutId id="2147483649" r:id="rId1"/>
    <p:sldLayoutId id="2147483654" r:id="rId2"/>
    <p:sldLayoutId id="2147483668" r:id="rId3"/>
    <p:sldLayoutId id="2147483667" r:id="rId4"/>
    <p:sldLayoutId id="2147483661" r:id="rId5"/>
    <p:sldLayoutId id="2147483657" r:id="rId6"/>
    <p:sldLayoutId id="2147483659" r:id="rId7"/>
    <p:sldLayoutId id="2147483660" r:id="rId8"/>
    <p:sldLayoutId id="2147483662" r:id="rId9"/>
    <p:sldLayoutId id="2147483663" r:id="rId10"/>
    <p:sldLayoutId id="2147483664" r:id="rId11"/>
    <p:sldLayoutId id="2147483665" r:id="rId12"/>
    <p:sldLayoutId id="2147483650" r:id="rId13"/>
    <p:sldLayoutId id="2147483653" r:id="rId14"/>
    <p:sldLayoutId id="2147483666" r:id="rId15"/>
  </p:sldLayoutIdLst>
  <p:txStyles>
    <p:title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p:titleStyle>
    <p:bodyStyle>
      <a:lvl1pPr marL="0" indent="-214272"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sz="3300">
          <a:solidFill>
            <a:schemeClr val="tx1"/>
          </a:solidFill>
          <a:latin typeface="+mn-lt"/>
        </a:defRPr>
      </a:lvl2pPr>
      <a:lvl3pPr marL="1360627" indent="-272125" algn="l" rtl="0" eaLnBrk="1" fontAlgn="base" hangingPunct="1">
        <a:spcBef>
          <a:spcPct val="20000"/>
        </a:spcBef>
        <a:spcAft>
          <a:spcPct val="0"/>
        </a:spcAft>
        <a:buChar char="•"/>
        <a:defRPr sz="2900">
          <a:solidFill>
            <a:schemeClr val="tx1"/>
          </a:solidFill>
          <a:latin typeface="+mn-lt"/>
        </a:defRPr>
      </a:lvl3pPr>
      <a:lvl4pPr marL="1904878" indent="-272125" algn="l" rtl="0" eaLnBrk="1" fontAlgn="base" hangingPunct="1">
        <a:spcBef>
          <a:spcPct val="20000"/>
        </a:spcBef>
        <a:spcAft>
          <a:spcPct val="0"/>
        </a:spcAft>
        <a:buChar char="–"/>
        <a:defRPr sz="2400">
          <a:solidFill>
            <a:schemeClr val="tx1"/>
          </a:solidFill>
          <a:latin typeface="+mn-lt"/>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85B1BB-A2A7-280B-2084-F5BC6AE7F442}"/>
              </a:ext>
            </a:extLst>
          </p:cNvPr>
          <p:cNvSpPr/>
          <p:nvPr userDrawn="1"/>
        </p:nvSpPr>
        <p:spPr>
          <a:xfrm>
            <a:off x="0" y="0"/>
            <a:ext cx="6095206" cy="6859588"/>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noProof="0" dirty="0">
              <a:solidFill>
                <a:schemeClr val="tx2"/>
              </a:solidFill>
            </a:endParaRPr>
          </a:p>
        </p:txBody>
      </p:sp>
      <p:cxnSp>
        <p:nvCxnSpPr>
          <p:cNvPr id="3" name="Straight Connector 2">
            <a:extLst>
              <a:ext uri="{FF2B5EF4-FFF2-40B4-BE49-F238E27FC236}">
                <a16:creationId xmlns:a16="http://schemas.microsoft.com/office/drawing/2014/main" id="{0CC49A89-37FA-704C-598C-F09875F82610}"/>
              </a:ext>
            </a:extLst>
          </p:cNvPr>
          <p:cNvCxnSpPr/>
          <p:nvPr userDrawn="1"/>
        </p:nvCxnSpPr>
        <p:spPr>
          <a:xfrm>
            <a:off x="443876" y="6597377"/>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BBEFC0C-0A64-4574-3A02-E68999BDD198}"/>
              </a:ext>
            </a:extLst>
          </p:cNvPr>
          <p:cNvSpPr/>
          <p:nvPr userDrawn="1"/>
        </p:nvSpPr>
        <p:spPr>
          <a:xfrm>
            <a:off x="1271508" y="6613367"/>
            <a:ext cx="6552728" cy="246221"/>
          </a:xfrm>
          <a:prstGeom prst="rect">
            <a:avLst/>
          </a:prstGeom>
        </p:spPr>
        <p:txBody>
          <a:bodyPr wrap="square">
            <a:spAutoFit/>
          </a:bodyPr>
          <a:lstStyle/>
          <a:p>
            <a:r>
              <a:rPr lang="es-EC" sz="1000" noProof="0" dirty="0">
                <a:solidFill>
                  <a:schemeClr val="tx2"/>
                </a:solidFill>
              </a:rPr>
              <a:t>Dr. Mateo Neira</a:t>
            </a:r>
          </a:p>
        </p:txBody>
      </p:sp>
      <p:sp>
        <p:nvSpPr>
          <p:cNvPr id="5" name="Rectangle 4">
            <a:extLst>
              <a:ext uri="{FF2B5EF4-FFF2-40B4-BE49-F238E27FC236}">
                <a16:creationId xmlns:a16="http://schemas.microsoft.com/office/drawing/2014/main" id="{BBD3CF89-7D20-07CB-6445-AA3534F10B7C}"/>
              </a:ext>
            </a:extLst>
          </p:cNvPr>
          <p:cNvSpPr/>
          <p:nvPr userDrawn="1"/>
        </p:nvSpPr>
        <p:spPr>
          <a:xfrm>
            <a:off x="407412" y="6613367"/>
            <a:ext cx="819455" cy="246221"/>
          </a:xfrm>
          <a:prstGeom prst="rect">
            <a:avLst/>
          </a:prstGeom>
        </p:spPr>
        <p:txBody>
          <a:bodyPr wrap="none">
            <a:spAutoFit/>
          </a:bodyPr>
          <a:lstStyle/>
          <a:p>
            <a:r>
              <a:rPr lang="es-EC" sz="1000" noProof="0" dirty="0">
                <a:solidFill>
                  <a:schemeClr val="tx2"/>
                </a:solidFill>
              </a:rPr>
              <a:t>14/01/2026</a:t>
            </a:r>
          </a:p>
        </p:txBody>
      </p:sp>
      <p:sp>
        <p:nvSpPr>
          <p:cNvPr id="7" name="Rectangle 6">
            <a:extLst>
              <a:ext uri="{FF2B5EF4-FFF2-40B4-BE49-F238E27FC236}">
                <a16:creationId xmlns:a16="http://schemas.microsoft.com/office/drawing/2014/main" id="{BF33D1EA-A97D-3475-DEFB-E4DF4FD719F2}"/>
              </a:ext>
            </a:extLst>
          </p:cNvPr>
          <p:cNvSpPr/>
          <p:nvPr userDrawn="1"/>
        </p:nvSpPr>
        <p:spPr>
          <a:xfrm>
            <a:off x="9771029" y="6597377"/>
            <a:ext cx="2027667" cy="246221"/>
          </a:xfrm>
          <a:prstGeom prst="rect">
            <a:avLst/>
          </a:prstGeom>
        </p:spPr>
        <p:txBody>
          <a:bodyPr wrap="square">
            <a:spAutoFit/>
          </a:bodyPr>
          <a:lstStyle/>
          <a:p>
            <a:pPr algn="r"/>
            <a:r>
              <a:rPr lang="es-EC" sz="1000" noProof="0" dirty="0">
                <a:solidFill>
                  <a:schemeClr val="bg1">
                    <a:lumMod val="50000"/>
                    <a:lumOff val="50000"/>
                  </a:schemeClr>
                </a:solidFill>
              </a:rPr>
              <a:t>Universidad de Cuenca</a:t>
            </a:r>
          </a:p>
        </p:txBody>
      </p:sp>
    </p:spTree>
    <p:extLst>
      <p:ext uri="{BB962C8B-B14F-4D97-AF65-F5344CB8AC3E}">
        <p14:creationId xmlns:p14="http://schemas.microsoft.com/office/powerpoint/2010/main" val="3002693524"/>
      </p:ext>
    </p:extLst>
  </p:cSld>
  <p:clrMap bg1="dk2" tx1="lt1" bg2="dk1"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Lst>
  <p:txStyles>
    <p:title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p:titleStyle>
    <p:bodyStyle>
      <a:lvl1pPr marL="0" indent="-214272"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sz="3300">
          <a:solidFill>
            <a:schemeClr val="tx1"/>
          </a:solidFill>
          <a:latin typeface="+mn-lt"/>
        </a:defRPr>
      </a:lvl2pPr>
      <a:lvl3pPr marL="1360627" indent="-272125" algn="l" rtl="0" eaLnBrk="1" fontAlgn="base" hangingPunct="1">
        <a:spcBef>
          <a:spcPct val="20000"/>
        </a:spcBef>
        <a:spcAft>
          <a:spcPct val="0"/>
        </a:spcAft>
        <a:buChar char="•"/>
        <a:defRPr sz="2900">
          <a:solidFill>
            <a:schemeClr val="tx1"/>
          </a:solidFill>
          <a:latin typeface="+mn-lt"/>
        </a:defRPr>
      </a:lvl3pPr>
      <a:lvl4pPr marL="1904878" indent="-272125" algn="l" rtl="0" eaLnBrk="1" fontAlgn="base" hangingPunct="1">
        <a:spcBef>
          <a:spcPct val="20000"/>
        </a:spcBef>
        <a:spcAft>
          <a:spcPct val="0"/>
        </a:spcAft>
        <a:buChar char="–"/>
        <a:defRPr sz="2400">
          <a:solidFill>
            <a:schemeClr val="tx1"/>
          </a:solidFill>
          <a:latin typeface="+mn-lt"/>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540" y="1"/>
            <a:ext cx="12038034"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p>
            <a:pPr lvl="0"/>
            <a:r>
              <a:rPr lang="es" noProof="0" err="1"/>
              <a:t>Título | Subtítulo</a:t>
            </a:r>
            <a:endParaRPr lang="es-EC" noProof="0"/>
          </a:p>
        </p:txBody>
      </p:sp>
      <p:sp>
        <p:nvSpPr>
          <p:cNvPr id="1027" name="Rectangle 3"/>
          <p:cNvSpPr>
            <a:spLocks noGrp="1" noChangeArrowheads="1"/>
          </p:cNvSpPr>
          <p:nvPr>
            <p:ph type="body" idx="1"/>
          </p:nvPr>
        </p:nvSpPr>
        <p:spPr bwMode="auto">
          <a:xfrm>
            <a:off x="82540" y="476360"/>
            <a:ext cx="12038034" cy="605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p>
            <a:pPr lvl="0"/>
            <a:r>
              <a:rPr lang="es" noProof="0" err="1"/>
              <a:t>Haz clic para editar el texto</a:t>
            </a:r>
            <a:endParaRPr lang="es-EC" noProof="0"/>
          </a:p>
        </p:txBody>
      </p:sp>
      <p:cxnSp>
        <p:nvCxnSpPr>
          <p:cNvPr id="3" name="Straight Connector 2">
            <a:extLst>
              <a:ext uri="{FF2B5EF4-FFF2-40B4-BE49-F238E27FC236}">
                <a16:creationId xmlns:a16="http://schemas.microsoft.com/office/drawing/2014/main" id="{0CC49A89-37FA-704C-598C-F09875F82610}"/>
              </a:ext>
            </a:extLst>
          </p:cNvPr>
          <p:cNvCxnSpPr/>
          <p:nvPr userDrawn="1"/>
        </p:nvCxnSpPr>
        <p:spPr>
          <a:xfrm>
            <a:off x="443876" y="6597377"/>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BBEFC0C-0A64-4574-3A02-E68999BDD198}"/>
              </a:ext>
            </a:extLst>
          </p:cNvPr>
          <p:cNvSpPr/>
          <p:nvPr userDrawn="1"/>
        </p:nvSpPr>
        <p:spPr>
          <a:xfrm>
            <a:off x="1271509" y="6613368"/>
            <a:ext cx="6552728" cy="246221"/>
          </a:xfrm>
          <a:prstGeom prst="rect">
            <a:avLst/>
          </a:prstGeom>
        </p:spPr>
        <p:txBody>
          <a:bodyPr wrap="square">
            <a:spAutoFit/>
          </a:bodyPr>
          <a:lstStyle/>
          <a:p>
            <a:r>
              <a:rPr lang="es" sz="1000" noProof="0">
                <a:solidFill>
                  <a:schemeClr val="bg1">
                    <a:lumMod val="50000"/>
                    <a:lumOff val="50000"/>
                  </a:schemeClr>
                </a:solidFill>
              </a:rPr>
              <a:t>Dr. Mateo Neira</a:t>
            </a:r>
          </a:p>
        </p:txBody>
      </p:sp>
      <p:sp>
        <p:nvSpPr>
          <p:cNvPr id="5" name="Rectangle 4">
            <a:extLst>
              <a:ext uri="{FF2B5EF4-FFF2-40B4-BE49-F238E27FC236}">
                <a16:creationId xmlns:a16="http://schemas.microsoft.com/office/drawing/2014/main" id="{BBD3CF89-7D20-07CB-6445-AA3534F10B7C}"/>
              </a:ext>
            </a:extLst>
          </p:cNvPr>
          <p:cNvSpPr/>
          <p:nvPr userDrawn="1"/>
        </p:nvSpPr>
        <p:spPr>
          <a:xfrm>
            <a:off x="407412" y="6613368"/>
            <a:ext cx="819455" cy="246221"/>
          </a:xfrm>
          <a:prstGeom prst="rect">
            <a:avLst/>
          </a:prstGeom>
        </p:spPr>
        <p:txBody>
          <a:bodyPr wrap="none">
            <a:spAutoFit/>
          </a:bodyPr>
          <a:lstStyle/>
          <a:p>
            <a:r>
              <a:rPr lang="es" sz="1000" noProof="0">
                <a:solidFill>
                  <a:schemeClr val="bg1">
                    <a:lumMod val="50000"/>
                    <a:lumOff val="50000"/>
                  </a:schemeClr>
                </a:solidFill>
              </a:rPr>
              <a:t>14/01/2026</a:t>
            </a:r>
          </a:p>
        </p:txBody>
      </p:sp>
      <p:sp>
        <p:nvSpPr>
          <p:cNvPr id="7" name="Rectangle 6">
            <a:extLst>
              <a:ext uri="{FF2B5EF4-FFF2-40B4-BE49-F238E27FC236}">
                <a16:creationId xmlns:a16="http://schemas.microsoft.com/office/drawing/2014/main" id="{BF33D1EA-A97D-3475-DEFB-E4DF4FD719F2}"/>
              </a:ext>
            </a:extLst>
          </p:cNvPr>
          <p:cNvSpPr/>
          <p:nvPr userDrawn="1"/>
        </p:nvSpPr>
        <p:spPr>
          <a:xfrm>
            <a:off x="9771030" y="6597377"/>
            <a:ext cx="2027667" cy="246221"/>
          </a:xfrm>
          <a:prstGeom prst="rect">
            <a:avLst/>
          </a:prstGeom>
        </p:spPr>
        <p:txBody>
          <a:bodyPr wrap="square">
            <a:spAutoFit/>
          </a:bodyPr>
          <a:lstStyle/>
          <a:p>
            <a:pPr algn="r"/>
            <a:r>
              <a:rPr lang="es" sz="1000" noProof="0">
                <a:solidFill>
                  <a:schemeClr val="bg1">
                    <a:lumMod val="50000"/>
                    <a:lumOff val="50000"/>
                  </a:schemeClr>
                </a:solidFill>
              </a:rPr>
              <a:t>Universidad de Cuenca</a:t>
            </a:r>
          </a:p>
        </p:txBody>
      </p:sp>
    </p:spTree>
    <p:extLst>
      <p:ext uri="{BB962C8B-B14F-4D97-AF65-F5344CB8AC3E}">
        <p14:creationId xmlns:p14="http://schemas.microsoft.com/office/powerpoint/2010/main" val="3838408289"/>
      </p:ext>
    </p:extLst>
  </p:cSld>
  <p:clrMap bg1="dk2" tx1="lt1" bg2="dk1"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Lst>
  <p:txStyles>
    <p:title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088" algn="l" rtl="0" eaLnBrk="1" fontAlgn="base" hangingPunct="1">
        <a:spcBef>
          <a:spcPct val="0"/>
        </a:spcBef>
        <a:spcAft>
          <a:spcPct val="0"/>
        </a:spcAft>
        <a:defRPr b="1">
          <a:solidFill>
            <a:schemeClr val="tx2"/>
          </a:solidFill>
          <a:latin typeface="Arial" charset="0"/>
        </a:defRPr>
      </a:lvl6pPr>
      <a:lvl7pPr marL="1088175" algn="l" rtl="0" eaLnBrk="1" fontAlgn="base" hangingPunct="1">
        <a:spcBef>
          <a:spcPct val="0"/>
        </a:spcBef>
        <a:spcAft>
          <a:spcPct val="0"/>
        </a:spcAft>
        <a:defRPr b="1">
          <a:solidFill>
            <a:schemeClr val="tx2"/>
          </a:solidFill>
          <a:latin typeface="Arial" charset="0"/>
        </a:defRPr>
      </a:lvl7pPr>
      <a:lvl8pPr marL="1632263" algn="l" rtl="0" eaLnBrk="1" fontAlgn="base" hangingPunct="1">
        <a:spcBef>
          <a:spcPct val="0"/>
        </a:spcBef>
        <a:spcAft>
          <a:spcPct val="0"/>
        </a:spcAft>
        <a:defRPr b="1">
          <a:solidFill>
            <a:schemeClr val="tx2"/>
          </a:solidFill>
          <a:latin typeface="Arial" charset="0"/>
        </a:defRPr>
      </a:lvl8pPr>
      <a:lvl9pPr marL="2176351" algn="l" rtl="0" eaLnBrk="1" fontAlgn="base" hangingPunct="1">
        <a:spcBef>
          <a:spcPct val="0"/>
        </a:spcBef>
        <a:spcAft>
          <a:spcPct val="0"/>
        </a:spcAft>
        <a:defRPr b="1">
          <a:solidFill>
            <a:schemeClr val="tx2"/>
          </a:solidFill>
          <a:latin typeface="Arial" charset="0"/>
        </a:defRPr>
      </a:lvl9pPr>
    </p:titleStyle>
    <p:bodyStyle>
      <a:lvl1pPr marL="0" indent="-214208"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143" indent="-340055" algn="l" rtl="0" eaLnBrk="1" fontAlgn="base" hangingPunct="1">
        <a:spcBef>
          <a:spcPct val="20000"/>
        </a:spcBef>
        <a:spcAft>
          <a:spcPct val="0"/>
        </a:spcAft>
        <a:buChar char="–"/>
        <a:defRPr sz="3299">
          <a:solidFill>
            <a:schemeClr val="tx1"/>
          </a:solidFill>
          <a:latin typeface="+mn-lt"/>
        </a:defRPr>
      </a:lvl2pPr>
      <a:lvl3pPr marL="1360219" indent="-272044" algn="l" rtl="0" eaLnBrk="1" fontAlgn="base" hangingPunct="1">
        <a:spcBef>
          <a:spcPct val="20000"/>
        </a:spcBef>
        <a:spcAft>
          <a:spcPct val="0"/>
        </a:spcAft>
        <a:buChar char="•"/>
        <a:defRPr sz="2899">
          <a:solidFill>
            <a:schemeClr val="tx1"/>
          </a:solidFill>
          <a:latin typeface="+mn-lt"/>
        </a:defRPr>
      </a:lvl3pPr>
      <a:lvl4pPr marL="1904307" indent="-272044" algn="l" rtl="0" eaLnBrk="1" fontAlgn="base" hangingPunct="1">
        <a:spcBef>
          <a:spcPct val="20000"/>
        </a:spcBef>
        <a:spcAft>
          <a:spcPct val="0"/>
        </a:spcAft>
        <a:buChar char="–"/>
        <a:defRPr sz="2400">
          <a:solidFill>
            <a:schemeClr val="tx1"/>
          </a:solidFill>
          <a:latin typeface="+mn-lt"/>
        </a:defRPr>
      </a:lvl4pPr>
      <a:lvl5pPr marL="2448394" indent="-272044" algn="l" rtl="0" eaLnBrk="1" fontAlgn="base" hangingPunct="1">
        <a:spcBef>
          <a:spcPct val="20000"/>
        </a:spcBef>
        <a:spcAft>
          <a:spcPct val="0"/>
        </a:spcAft>
        <a:buChar char="»"/>
        <a:defRPr sz="2400">
          <a:solidFill>
            <a:schemeClr val="tx1"/>
          </a:solidFill>
          <a:latin typeface="+mn-lt"/>
        </a:defRPr>
      </a:lvl5pPr>
      <a:lvl6pPr marL="2992482" indent="-272044" algn="l" rtl="0" eaLnBrk="1" fontAlgn="base" hangingPunct="1">
        <a:spcBef>
          <a:spcPct val="20000"/>
        </a:spcBef>
        <a:spcAft>
          <a:spcPct val="0"/>
        </a:spcAft>
        <a:buChar char="»"/>
        <a:defRPr sz="2400">
          <a:solidFill>
            <a:schemeClr val="tx1"/>
          </a:solidFill>
          <a:latin typeface="+mn-lt"/>
        </a:defRPr>
      </a:lvl6pPr>
      <a:lvl7pPr marL="3536569" indent="-272044" algn="l" rtl="0" eaLnBrk="1" fontAlgn="base" hangingPunct="1">
        <a:spcBef>
          <a:spcPct val="20000"/>
        </a:spcBef>
        <a:spcAft>
          <a:spcPct val="0"/>
        </a:spcAft>
        <a:buChar char="»"/>
        <a:defRPr sz="2400">
          <a:solidFill>
            <a:schemeClr val="tx1"/>
          </a:solidFill>
          <a:latin typeface="+mn-lt"/>
        </a:defRPr>
      </a:lvl7pPr>
      <a:lvl8pPr marL="4080658" indent="-272044" algn="l" rtl="0" eaLnBrk="1" fontAlgn="base" hangingPunct="1">
        <a:spcBef>
          <a:spcPct val="20000"/>
        </a:spcBef>
        <a:spcAft>
          <a:spcPct val="0"/>
        </a:spcAft>
        <a:buChar char="»"/>
        <a:defRPr sz="2400">
          <a:solidFill>
            <a:schemeClr val="tx1"/>
          </a:solidFill>
          <a:latin typeface="+mn-lt"/>
        </a:defRPr>
      </a:lvl8pPr>
      <a:lvl9pPr marL="4624744" indent="-272044" algn="l"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088175" rtl="0" eaLnBrk="1" latinLnBrk="0" hangingPunct="1">
        <a:defRPr sz="2100" kern="1200">
          <a:solidFill>
            <a:schemeClr val="tx1"/>
          </a:solidFill>
          <a:latin typeface="+mn-lt"/>
          <a:ea typeface="+mn-ea"/>
          <a:cs typeface="+mn-cs"/>
        </a:defRPr>
      </a:lvl1pPr>
      <a:lvl2pPr marL="544088" algn="l" defTabSz="1088175" rtl="0" eaLnBrk="1" latinLnBrk="0" hangingPunct="1">
        <a:defRPr sz="2100" kern="1200">
          <a:solidFill>
            <a:schemeClr val="tx1"/>
          </a:solidFill>
          <a:latin typeface="+mn-lt"/>
          <a:ea typeface="+mn-ea"/>
          <a:cs typeface="+mn-cs"/>
        </a:defRPr>
      </a:lvl2pPr>
      <a:lvl3pPr marL="1088175" algn="l" defTabSz="1088175" rtl="0" eaLnBrk="1" latinLnBrk="0" hangingPunct="1">
        <a:defRPr sz="2100" kern="1200">
          <a:solidFill>
            <a:schemeClr val="tx1"/>
          </a:solidFill>
          <a:latin typeface="+mn-lt"/>
          <a:ea typeface="+mn-ea"/>
          <a:cs typeface="+mn-cs"/>
        </a:defRPr>
      </a:lvl3pPr>
      <a:lvl4pPr marL="1632263" algn="l" defTabSz="1088175" rtl="0" eaLnBrk="1" latinLnBrk="0" hangingPunct="1">
        <a:defRPr sz="2100" kern="1200">
          <a:solidFill>
            <a:schemeClr val="tx1"/>
          </a:solidFill>
          <a:latin typeface="+mn-lt"/>
          <a:ea typeface="+mn-ea"/>
          <a:cs typeface="+mn-cs"/>
        </a:defRPr>
      </a:lvl4pPr>
      <a:lvl5pPr marL="2176351" algn="l" defTabSz="1088175" rtl="0" eaLnBrk="1" latinLnBrk="0" hangingPunct="1">
        <a:defRPr sz="2100" kern="1200">
          <a:solidFill>
            <a:schemeClr val="tx1"/>
          </a:solidFill>
          <a:latin typeface="+mn-lt"/>
          <a:ea typeface="+mn-ea"/>
          <a:cs typeface="+mn-cs"/>
        </a:defRPr>
      </a:lvl5pPr>
      <a:lvl6pPr marL="2720438" algn="l" defTabSz="1088175" rtl="0" eaLnBrk="1" latinLnBrk="0" hangingPunct="1">
        <a:defRPr sz="2100" kern="1200">
          <a:solidFill>
            <a:schemeClr val="tx1"/>
          </a:solidFill>
          <a:latin typeface="+mn-lt"/>
          <a:ea typeface="+mn-ea"/>
          <a:cs typeface="+mn-cs"/>
        </a:defRPr>
      </a:lvl6pPr>
      <a:lvl7pPr marL="3264526" algn="l" defTabSz="1088175" rtl="0" eaLnBrk="1" latinLnBrk="0" hangingPunct="1">
        <a:defRPr sz="2100" kern="1200">
          <a:solidFill>
            <a:schemeClr val="tx1"/>
          </a:solidFill>
          <a:latin typeface="+mn-lt"/>
          <a:ea typeface="+mn-ea"/>
          <a:cs typeface="+mn-cs"/>
        </a:defRPr>
      </a:lvl7pPr>
      <a:lvl8pPr marL="3808613" algn="l" defTabSz="1088175" rtl="0" eaLnBrk="1" latinLnBrk="0" hangingPunct="1">
        <a:defRPr sz="2100" kern="1200">
          <a:solidFill>
            <a:schemeClr val="tx1"/>
          </a:solidFill>
          <a:latin typeface="+mn-lt"/>
          <a:ea typeface="+mn-ea"/>
          <a:cs typeface="+mn-cs"/>
        </a:defRPr>
      </a:lvl8pPr>
      <a:lvl9pPr marL="4352701" algn="l" defTabSz="1088175"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pandas.pydata.org/pandas-docs/stable/index.html" TargetMode="Externa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hyperlink" Target="https://pandas.pydata.org/pandas-docs/stable/reference/api/pandas.concat.html"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hyperlink" Target="https://pandas.pydata.org/pandas-docs/stable/reference/api/pandas.concat.html" TargetMode="Externa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2" Type="http://schemas.openxmlformats.org/officeDocument/2006/relationships/hyperlink" Target="https://pandas.pydata.org/pandas-docs/stable/reference/api/pandas.DataFrame.merge.html" TargetMode="External"/><Relationship Id="rId1" Type="http://schemas.openxmlformats.org/officeDocument/2006/relationships/slideLayout" Target="../slideLayouts/slideLayout2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pandas.pydata.org/Pandas_Cheat_Sheet.pdf" TargetMode="External"/><Relationship Id="rId1" Type="http://schemas.openxmlformats.org/officeDocument/2006/relationships/slideLayout" Target="../slideLayouts/slideLayout24.xml"/><Relationship Id="rId5" Type="http://schemas.openxmlformats.org/officeDocument/2006/relationships/hyperlink" Target="https://assets.datacamp.com/blog_assets/Numpy_Python_Cheat_Sheet.pdf" TargetMode="External"/><Relationship Id="rId4" Type="http://schemas.openxmlformats.org/officeDocument/2006/relationships/image" Target="../media/image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hyperlink" Target="https://www.careerexplorer.com/careers/piano-tuner/job-market/" TargetMode="Externa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numpy.org/" TargetMode="External"/><Relationship Id="rId1" Type="http://schemas.openxmlformats.org/officeDocument/2006/relationships/slideLayout" Target="../slideLayouts/slideLayout24.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4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docs.scipy.org/doc/scipy/reference/stats.html" TargetMode="Externa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hyperlink" Target="https://pandas.pydata.org/" TargetMode="External"/><Relationship Id="rId1" Type="http://schemas.openxmlformats.org/officeDocument/2006/relationships/slideLayout" Target="../slideLayouts/slideLayout24.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3961-AAF5-7AFF-46AC-6D3314D57BC6}"/>
              </a:ext>
            </a:extLst>
          </p:cNvPr>
          <p:cNvSpPr>
            <a:spLocks noGrp="1"/>
          </p:cNvSpPr>
          <p:nvPr>
            <p:ph type="ctrTitle"/>
          </p:nvPr>
        </p:nvSpPr>
        <p:spPr/>
        <p:txBody>
          <a:bodyPr/>
          <a:lstStyle/>
          <a:p>
            <a:r>
              <a:rPr lang="es-EC" noProof="0" dirty="0"/>
              <a:t>Manejo y Análisis de Datos</a:t>
            </a:r>
          </a:p>
        </p:txBody>
      </p:sp>
      <p:sp>
        <p:nvSpPr>
          <p:cNvPr id="4" name="Subtitle 3">
            <a:extLst>
              <a:ext uri="{FF2B5EF4-FFF2-40B4-BE49-F238E27FC236}">
                <a16:creationId xmlns:a16="http://schemas.microsoft.com/office/drawing/2014/main" id="{367661AE-4965-9EB9-DE2C-912812C2E9FE}"/>
              </a:ext>
            </a:extLst>
          </p:cNvPr>
          <p:cNvSpPr>
            <a:spLocks noGrp="1"/>
          </p:cNvSpPr>
          <p:nvPr>
            <p:ph type="subTitle" idx="1"/>
          </p:nvPr>
        </p:nvSpPr>
        <p:spPr>
          <a:xfrm>
            <a:off x="3112154" y="3800402"/>
            <a:ext cx="5978804" cy="936698"/>
          </a:xfrm>
        </p:spPr>
        <p:txBody>
          <a:bodyPr/>
          <a:lstStyle/>
          <a:p>
            <a:r>
              <a:rPr lang="es-EC" noProof="0" dirty="0"/>
              <a:t>Parte II: Inferencia estadística y modelos explicativos</a:t>
            </a:r>
          </a:p>
          <a:p>
            <a:r>
              <a:rPr lang="es-EC" noProof="0" dirty="0"/>
              <a:t>Dr. Mateo Neira</a:t>
            </a:r>
          </a:p>
          <a:p>
            <a:endParaRPr lang="es-EC" noProof="0" dirty="0"/>
          </a:p>
          <a:p>
            <a:r>
              <a:rPr lang="es-EC" noProof="0" dirty="0"/>
              <a:t>Maestría en Ciudades Sostenibles, Universidad de Cuenca</a:t>
            </a:r>
          </a:p>
        </p:txBody>
      </p:sp>
    </p:spTree>
    <p:extLst>
      <p:ext uri="{BB962C8B-B14F-4D97-AF65-F5344CB8AC3E}">
        <p14:creationId xmlns:p14="http://schemas.microsoft.com/office/powerpoint/2010/main" val="2808663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pc="-80"/>
              <a:t>Pandas</a:t>
            </a:r>
          </a:p>
        </p:txBody>
      </p:sp>
      <p:sp>
        <p:nvSpPr>
          <p:cNvPr id="3" name="object 3"/>
          <p:cNvSpPr txBox="1"/>
          <p:nvPr/>
        </p:nvSpPr>
        <p:spPr>
          <a:xfrm>
            <a:off x="5587695" y="2948832"/>
            <a:ext cx="5826942" cy="1111435"/>
          </a:xfrm>
          <a:prstGeom prst="rect">
            <a:avLst/>
          </a:prstGeom>
        </p:spPr>
        <p:txBody>
          <a:bodyPr vert="horz" wrap="square" lIns="0" tIns="14597" rIns="0" bIns="0" rtlCol="0">
            <a:spAutoFit/>
          </a:bodyPr>
          <a:lstStyle/>
          <a:p>
            <a:pPr marL="12695" marR="5077" defTabSz="914126">
              <a:lnSpc>
                <a:spcPct val="99400"/>
              </a:lnSpc>
              <a:spcBef>
                <a:spcPts val="114"/>
              </a:spcBef>
            </a:pPr>
            <a:r>
              <a:rPr lang="es" sz="2400" spc="-75" dirty="0">
                <a:solidFill>
                  <a:srgbClr val="000000">
                    <a:lumMod val="50000"/>
                    <a:lumOff val="50000"/>
                  </a:srgbClr>
                </a:solidFill>
                <a:latin typeface="Open Sans" pitchFamily="2" charset="0"/>
                <a:ea typeface="Open Sans" pitchFamily="2" charset="0"/>
                <a:cs typeface="Open Sans" pitchFamily="2" charset="0"/>
              </a:rPr>
              <a:t>DataFrame es una estructura de datos bidimensional en formato tabular con filas (observaciones) y columnas (variables).</a:t>
            </a:r>
            <a:endParaRPr sz="2400" dirty="0">
              <a:solidFill>
                <a:srgbClr val="000000">
                  <a:lumMod val="50000"/>
                  <a:lumOff val="50000"/>
                </a:srgbClr>
              </a:solidFill>
              <a:latin typeface="Open Sans" pitchFamily="2" charset="0"/>
              <a:ea typeface="Open Sans" pitchFamily="2" charset="0"/>
              <a:cs typeface="Open Sans" pitchFamily="2" charset="0"/>
            </a:endParaRPr>
          </a:p>
        </p:txBody>
      </p:sp>
      <p:sp>
        <p:nvSpPr>
          <p:cNvPr id="4" name="object 4"/>
          <p:cNvSpPr txBox="1"/>
          <p:nvPr/>
        </p:nvSpPr>
        <p:spPr>
          <a:xfrm>
            <a:off x="2288693" y="2391103"/>
            <a:ext cx="3056066" cy="2305459"/>
          </a:xfrm>
          <a:prstGeom prst="rect">
            <a:avLst/>
          </a:prstGeom>
          <a:ln w="6350">
            <a:solidFill>
              <a:srgbClr val="000000"/>
            </a:solidFill>
          </a:ln>
        </p:spPr>
        <p:txBody>
          <a:bodyPr vert="horz" wrap="square" lIns="0" tIns="0" rIns="0" bIns="0" rtlCol="0" anchor="ctr">
            <a:spAutoFit/>
          </a:bodyPr>
          <a:lstStyle/>
          <a:p>
            <a:pPr defTabSz="914126"/>
            <a:endParaRPr sz="1800" b="1" dirty="0">
              <a:solidFill>
                <a:srgbClr val="1956AF"/>
              </a:solidFill>
              <a:latin typeface="Open Sans" pitchFamily="2" charset="0"/>
              <a:ea typeface="Open Sans" pitchFamily="2" charset="0"/>
              <a:cs typeface="Open Sans" pitchFamily="2" charset="0"/>
            </a:endParaRPr>
          </a:p>
          <a:p>
            <a:pPr defTabSz="914126"/>
            <a:endParaRPr sz="1800" b="1" dirty="0">
              <a:solidFill>
                <a:srgbClr val="1956AF"/>
              </a:solidFill>
              <a:latin typeface="Open Sans" pitchFamily="2" charset="0"/>
              <a:ea typeface="Open Sans" pitchFamily="2" charset="0"/>
              <a:cs typeface="Open Sans" pitchFamily="2" charset="0"/>
            </a:endParaRPr>
          </a:p>
          <a:p>
            <a:pPr defTabSz="914126"/>
            <a:endParaRPr sz="1800" b="1" dirty="0">
              <a:solidFill>
                <a:srgbClr val="1956AF"/>
              </a:solidFill>
              <a:latin typeface="Open Sans" pitchFamily="2" charset="0"/>
              <a:ea typeface="Open Sans" pitchFamily="2" charset="0"/>
              <a:cs typeface="Open Sans" pitchFamily="2" charset="0"/>
            </a:endParaRPr>
          </a:p>
          <a:p>
            <a:pPr defTabSz="914126">
              <a:spcBef>
                <a:spcPts val="705"/>
              </a:spcBef>
            </a:pPr>
            <a:endParaRPr lang="en-US" sz="1800" b="1" dirty="0">
              <a:solidFill>
                <a:srgbClr val="1956AF"/>
              </a:solidFill>
              <a:latin typeface="Open Sans" pitchFamily="2" charset="0"/>
              <a:ea typeface="Open Sans" pitchFamily="2" charset="0"/>
              <a:cs typeface="Open Sans" pitchFamily="2" charset="0"/>
            </a:endParaRPr>
          </a:p>
          <a:p>
            <a:pPr marL="590314" defTabSz="914126"/>
            <a:r>
              <a:rPr lang="es" sz="1800" b="1" spc="-10" dirty="0">
                <a:solidFill>
                  <a:srgbClr val="1956AF"/>
                </a:solidFill>
                <a:latin typeface="Open Sans" pitchFamily="2" charset="0"/>
                <a:ea typeface="Open Sans" pitchFamily="2" charset="0"/>
                <a:cs typeface="Open Sans" pitchFamily="2" charset="0"/>
              </a:rPr>
              <a:t>DataFrame</a:t>
            </a:r>
          </a:p>
          <a:p>
            <a:pPr marL="590314" defTabSz="914126"/>
            <a:endParaRPr lang="es" sz="1800" b="1" spc="-10" dirty="0">
              <a:solidFill>
                <a:srgbClr val="1956AF"/>
              </a:solidFill>
              <a:latin typeface="Open Sans" pitchFamily="2" charset="0"/>
              <a:ea typeface="Open Sans" pitchFamily="2" charset="0"/>
              <a:cs typeface="Open Sans" pitchFamily="2" charset="0"/>
            </a:endParaRPr>
          </a:p>
          <a:p>
            <a:pPr marL="590314" defTabSz="914126"/>
            <a:endParaRPr lang="es" sz="1800" b="1" spc="-10" dirty="0">
              <a:solidFill>
                <a:srgbClr val="1956AF"/>
              </a:solidFill>
              <a:latin typeface="Open Sans" pitchFamily="2" charset="0"/>
              <a:ea typeface="Open Sans" pitchFamily="2" charset="0"/>
              <a:cs typeface="Open Sans" pitchFamily="2" charset="0"/>
            </a:endParaRPr>
          </a:p>
          <a:p>
            <a:pPr marL="590314" defTabSz="914126"/>
            <a:endParaRPr sz="1800" b="1" dirty="0">
              <a:solidFill>
                <a:srgbClr val="1956AF"/>
              </a:solidFill>
              <a:latin typeface="Open Sans" pitchFamily="2" charset="0"/>
              <a:ea typeface="Open Sans" pitchFamily="2" charset="0"/>
              <a:cs typeface="Open Sans" pitchFamily="2" charset="0"/>
            </a:endParaRPr>
          </a:p>
        </p:txBody>
      </p:sp>
      <p:sp>
        <p:nvSpPr>
          <p:cNvPr id="5" name="object 5"/>
          <p:cNvSpPr txBox="1"/>
          <p:nvPr/>
        </p:nvSpPr>
        <p:spPr>
          <a:xfrm>
            <a:off x="2531239" y="1875604"/>
            <a:ext cx="2813520" cy="296187"/>
          </a:xfrm>
          <a:prstGeom prst="rect">
            <a:avLst/>
          </a:prstGeom>
        </p:spPr>
        <p:txBody>
          <a:bodyPr vert="horz" wrap="square" lIns="0" tIns="26658" rIns="0" bIns="0" rtlCol="0">
            <a:spAutoFit/>
          </a:bodyPr>
          <a:lstStyle/>
          <a:p>
            <a:pPr marL="12695" marR="5077" defTabSz="914126">
              <a:lnSpc>
                <a:spcPts val="2110"/>
              </a:lnSpc>
              <a:spcBef>
                <a:spcPts val="210"/>
              </a:spcBef>
            </a:pPr>
            <a:r>
              <a:rPr lang="es" sz="1800" spc="-10" dirty="0">
                <a:solidFill>
                  <a:srgbClr val="000000">
                    <a:lumMod val="50000"/>
                    <a:lumOff val="50000"/>
                  </a:srgbClr>
                </a:solidFill>
                <a:latin typeface="Arial"/>
                <a:cs typeface="Arial"/>
              </a:rPr>
              <a:t>Columnas (variables)</a:t>
            </a:r>
            <a:endParaRPr sz="1800" dirty="0">
              <a:solidFill>
                <a:srgbClr val="000000">
                  <a:lumMod val="50000"/>
                  <a:lumOff val="50000"/>
                </a:srgbClr>
              </a:solidFill>
              <a:latin typeface="Arial"/>
              <a:cs typeface="Arial"/>
            </a:endParaRPr>
          </a:p>
        </p:txBody>
      </p:sp>
      <p:sp>
        <p:nvSpPr>
          <p:cNvPr id="6" name="object 6"/>
          <p:cNvSpPr txBox="1"/>
          <p:nvPr/>
        </p:nvSpPr>
        <p:spPr>
          <a:xfrm>
            <a:off x="1852014" y="1985093"/>
            <a:ext cx="269304" cy="2560110"/>
          </a:xfrm>
          <a:prstGeom prst="rect">
            <a:avLst/>
          </a:prstGeom>
        </p:spPr>
        <p:txBody>
          <a:bodyPr vert="vert270" wrap="square" lIns="0" tIns="20309" rIns="0" bIns="0" rtlCol="0">
            <a:spAutoFit/>
          </a:bodyPr>
          <a:lstStyle/>
          <a:p>
            <a:pPr marL="12695" marR="5077" defTabSz="914126">
              <a:lnSpc>
                <a:spcPts val="2100"/>
              </a:lnSpc>
              <a:spcBef>
                <a:spcPts val="160"/>
              </a:spcBef>
            </a:pPr>
            <a:r>
              <a:rPr lang="es" sz="1800" spc="-20" dirty="0">
                <a:solidFill>
                  <a:srgbClr val="000000">
                    <a:lumMod val="50000"/>
                    <a:lumOff val="50000"/>
                  </a:srgbClr>
                </a:solidFill>
                <a:latin typeface="Arial"/>
                <a:cs typeface="Arial"/>
              </a:rPr>
              <a:t>Filas (observaciones)</a:t>
            </a:r>
            <a:endParaRPr sz="1800" dirty="0">
              <a:solidFill>
                <a:srgbClr val="000000">
                  <a:lumMod val="50000"/>
                  <a:lumOff val="50000"/>
                </a:srgbClr>
              </a:solidFill>
              <a:latin typeface="Arial"/>
              <a:cs typeface="Arial"/>
            </a:endParaRPr>
          </a:p>
        </p:txBody>
      </p:sp>
      <p:sp>
        <p:nvSpPr>
          <p:cNvPr id="7" name="object 7"/>
          <p:cNvSpPr txBox="1"/>
          <p:nvPr/>
        </p:nvSpPr>
        <p:spPr>
          <a:xfrm>
            <a:off x="2719223" y="5948743"/>
            <a:ext cx="5736943" cy="299573"/>
          </a:xfrm>
          <a:prstGeom prst="rect">
            <a:avLst/>
          </a:prstGeom>
        </p:spPr>
        <p:txBody>
          <a:bodyPr vert="horz" wrap="square" lIns="0" tIns="12693" rIns="0" bIns="0" rtlCol="0">
            <a:spAutoFit/>
          </a:bodyPr>
          <a:lstStyle/>
          <a:p>
            <a:pPr marL="12695" defTabSz="914126">
              <a:spcBef>
                <a:spcPts val="100"/>
              </a:spcBef>
            </a:pPr>
            <a:r>
              <a:rPr lang="es" sz="1800" spc="-10">
                <a:solidFill>
                  <a:srgbClr val="DDDDDD"/>
                </a:solidFill>
                <a:latin typeface="Arial"/>
                <a:cs typeface="Arial"/>
                <a:hlinkClick r:id="rId2"/>
              </a:rPr>
              <a:t>https://pandas.pydata.org/pandas-docs/stable/index.html</a:t>
            </a:r>
            <a:endParaRPr sz="1800">
              <a:solidFill>
                <a:srgbClr val="DDDDDD"/>
              </a:solidFill>
              <a:latin typeface="Arial"/>
              <a:cs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a:spcBef>
                <a:spcPts val="100"/>
              </a:spcBef>
            </a:pPr>
            <a:r>
              <a:rPr lang="es" spc="-95"/>
              <a:t>Filtrado por filas</a:t>
            </a:r>
          </a:p>
        </p:txBody>
      </p:sp>
      <p:grpSp>
        <p:nvGrpSpPr>
          <p:cNvPr id="4" name="object 4"/>
          <p:cNvGrpSpPr/>
          <p:nvPr/>
        </p:nvGrpSpPr>
        <p:grpSpPr>
          <a:xfrm>
            <a:off x="2306004" y="2118828"/>
            <a:ext cx="2388330" cy="2388330"/>
            <a:chOff x="2304933" y="3062610"/>
            <a:chExt cx="2389505" cy="2389505"/>
          </a:xfrm>
        </p:grpSpPr>
        <p:sp>
          <p:nvSpPr>
            <p:cNvPr id="5" name="object 5"/>
            <p:cNvSpPr/>
            <p:nvPr/>
          </p:nvSpPr>
          <p:spPr>
            <a:xfrm>
              <a:off x="2311283" y="3068960"/>
              <a:ext cx="2376805" cy="2376805"/>
            </a:xfrm>
            <a:custGeom>
              <a:avLst/>
              <a:gdLst/>
              <a:ahLst/>
              <a:cxnLst/>
              <a:rect l="l" t="t" r="r" b="b"/>
              <a:pathLst>
                <a:path w="2376804" h="2376804">
                  <a:moveTo>
                    <a:pt x="0" y="0"/>
                  </a:moveTo>
                  <a:lnTo>
                    <a:pt x="2376264" y="0"/>
                  </a:lnTo>
                  <a:lnTo>
                    <a:pt x="2376264" y="2376264"/>
                  </a:lnTo>
                  <a:lnTo>
                    <a:pt x="0" y="2376264"/>
                  </a:lnTo>
                  <a:lnTo>
                    <a:pt x="0" y="0"/>
                  </a:lnTo>
                  <a:close/>
                </a:path>
              </a:pathLst>
            </a:custGeom>
            <a:ln w="12700">
              <a:solidFill>
                <a:srgbClr val="000000"/>
              </a:solidFill>
            </a:ln>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sp>
          <p:nvSpPr>
            <p:cNvPr id="6" name="object 6"/>
            <p:cNvSpPr/>
            <p:nvPr/>
          </p:nvSpPr>
          <p:spPr>
            <a:xfrm>
              <a:off x="2311284" y="3068961"/>
              <a:ext cx="2376805" cy="1584325"/>
            </a:xfrm>
            <a:custGeom>
              <a:avLst/>
              <a:gdLst/>
              <a:ahLst/>
              <a:cxnLst/>
              <a:rect l="l" t="t" r="r" b="b"/>
              <a:pathLst>
                <a:path w="2376804" h="1584325">
                  <a:moveTo>
                    <a:pt x="2376263" y="0"/>
                  </a:moveTo>
                  <a:lnTo>
                    <a:pt x="0" y="0"/>
                  </a:lnTo>
                  <a:lnTo>
                    <a:pt x="0" y="1584002"/>
                  </a:lnTo>
                  <a:lnTo>
                    <a:pt x="2376263" y="1584002"/>
                  </a:lnTo>
                  <a:lnTo>
                    <a:pt x="2376263" y="0"/>
                  </a:lnTo>
                  <a:close/>
                </a:path>
              </a:pathLst>
            </a:custGeom>
            <a:solidFill>
              <a:srgbClr val="000000"/>
            </a:solidFill>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grpSp>
      <p:sp>
        <p:nvSpPr>
          <p:cNvPr id="7" name="object 7"/>
          <p:cNvSpPr txBox="1"/>
          <p:nvPr/>
        </p:nvSpPr>
        <p:spPr>
          <a:xfrm>
            <a:off x="2676759" y="1704625"/>
            <a:ext cx="1646819" cy="289780"/>
          </a:xfrm>
          <a:prstGeom prst="rect">
            <a:avLst/>
          </a:prstGeom>
        </p:spPr>
        <p:txBody>
          <a:bodyPr vert="horz" wrap="square" lIns="0" tIns="12693" rIns="0" bIns="0" rtlCol="0">
            <a:spAutoFit/>
          </a:bodyPr>
          <a:lstStyle/>
          <a:p>
            <a:pPr marL="12695" defTabSz="914126">
              <a:spcBef>
                <a:spcPts val="100"/>
              </a:spcBef>
            </a:pPr>
            <a:r>
              <a:rPr lang="es" sz="1800" spc="-10" dirty="0">
                <a:solidFill>
                  <a:srgbClr val="000000">
                    <a:lumMod val="50000"/>
                    <a:lumOff val="50000"/>
                  </a:srgbClr>
                </a:solidFill>
                <a:latin typeface="Open Sans" pitchFamily="2" charset="0"/>
                <a:ea typeface="Open Sans" pitchFamily="2" charset="0"/>
                <a:cs typeface="Open Sans" pitchFamily="2" charset="0"/>
              </a:rPr>
              <a:t>DataFrame</a:t>
            </a:r>
            <a:endParaRPr sz="1800" dirty="0">
              <a:solidFill>
                <a:srgbClr val="000000">
                  <a:lumMod val="50000"/>
                  <a:lumOff val="50000"/>
                </a:srgbClr>
              </a:solidFill>
              <a:latin typeface="Open Sans" pitchFamily="2" charset="0"/>
              <a:ea typeface="Open Sans" pitchFamily="2" charset="0"/>
              <a:cs typeface="Open Sans" pitchFamily="2" charset="0"/>
            </a:endParaRPr>
          </a:p>
        </p:txBody>
      </p:sp>
      <p:sp>
        <p:nvSpPr>
          <p:cNvPr id="8" name="object 8"/>
          <p:cNvSpPr txBox="1"/>
          <p:nvPr/>
        </p:nvSpPr>
        <p:spPr>
          <a:xfrm>
            <a:off x="7310276" y="1704625"/>
            <a:ext cx="1646819" cy="289780"/>
          </a:xfrm>
          <a:prstGeom prst="rect">
            <a:avLst/>
          </a:prstGeom>
        </p:spPr>
        <p:txBody>
          <a:bodyPr vert="horz" wrap="square" lIns="0" tIns="12693" rIns="0" bIns="0" rtlCol="0">
            <a:spAutoFit/>
          </a:bodyPr>
          <a:lstStyle/>
          <a:p>
            <a:pPr marL="12695" defTabSz="914126">
              <a:spcBef>
                <a:spcPts val="100"/>
              </a:spcBef>
            </a:pPr>
            <a:r>
              <a:rPr lang="es" sz="1800" spc="-10" dirty="0">
                <a:solidFill>
                  <a:srgbClr val="000000">
                    <a:lumMod val="50000"/>
                    <a:lumOff val="50000"/>
                  </a:srgbClr>
                </a:solidFill>
                <a:latin typeface="Open Sans" pitchFamily="2" charset="0"/>
                <a:ea typeface="Open Sans" pitchFamily="2" charset="0"/>
                <a:cs typeface="Open Sans" pitchFamily="2" charset="0"/>
              </a:rPr>
              <a:t>Subconjunto</a:t>
            </a:r>
            <a:endParaRPr sz="1800" dirty="0">
              <a:solidFill>
                <a:srgbClr val="000000">
                  <a:lumMod val="50000"/>
                  <a:lumOff val="50000"/>
                </a:srgbClr>
              </a:solidFill>
              <a:latin typeface="Open Sans" pitchFamily="2" charset="0"/>
              <a:ea typeface="Open Sans" pitchFamily="2" charset="0"/>
              <a:cs typeface="Open Sans" pitchFamily="2" charset="0"/>
            </a:endParaRPr>
          </a:p>
        </p:txBody>
      </p:sp>
      <p:sp>
        <p:nvSpPr>
          <p:cNvPr id="9" name="object 9"/>
          <p:cNvSpPr/>
          <p:nvPr/>
        </p:nvSpPr>
        <p:spPr>
          <a:xfrm>
            <a:off x="5327899" y="2674498"/>
            <a:ext cx="978055" cy="484902"/>
          </a:xfrm>
          <a:custGeom>
            <a:avLst/>
            <a:gdLst/>
            <a:ahLst/>
            <a:cxnLst/>
            <a:rect l="l" t="t" r="r" b="b"/>
            <a:pathLst>
              <a:path w="978535" h="485139">
                <a:moveTo>
                  <a:pt x="736093" y="0"/>
                </a:moveTo>
                <a:lnTo>
                  <a:pt x="736093" y="121158"/>
                </a:lnTo>
                <a:lnTo>
                  <a:pt x="0" y="121158"/>
                </a:lnTo>
                <a:lnTo>
                  <a:pt x="0" y="363474"/>
                </a:lnTo>
                <a:lnTo>
                  <a:pt x="736093" y="363474"/>
                </a:lnTo>
                <a:lnTo>
                  <a:pt x="736093" y="484631"/>
                </a:lnTo>
                <a:lnTo>
                  <a:pt x="978407" y="242315"/>
                </a:lnTo>
                <a:lnTo>
                  <a:pt x="736093" y="0"/>
                </a:lnTo>
                <a:close/>
              </a:path>
            </a:pathLst>
          </a:custGeom>
          <a:solidFill>
            <a:srgbClr val="000000"/>
          </a:solidFill>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sp>
        <p:nvSpPr>
          <p:cNvPr id="10" name="object 10"/>
          <p:cNvSpPr txBox="1"/>
          <p:nvPr/>
        </p:nvSpPr>
        <p:spPr>
          <a:xfrm>
            <a:off x="5241713" y="958233"/>
            <a:ext cx="1534125" cy="382101"/>
          </a:xfrm>
          <a:prstGeom prst="rect">
            <a:avLst/>
          </a:prstGeom>
        </p:spPr>
        <p:txBody>
          <a:bodyPr vert="horz" wrap="square" lIns="0" tIns="12693" rIns="0" bIns="0" rtlCol="0">
            <a:spAutoFit/>
          </a:bodyPr>
          <a:lstStyle/>
          <a:p>
            <a:pPr marL="12695" defTabSz="914126">
              <a:spcBef>
                <a:spcPts val="100"/>
              </a:spcBef>
            </a:pPr>
            <a:r>
              <a:rPr lang="es" sz="2400" spc="-15" dirty="0">
                <a:solidFill>
                  <a:srgbClr val="000000">
                    <a:lumMod val="50000"/>
                    <a:lumOff val="50000"/>
                  </a:srgbClr>
                </a:solidFill>
                <a:latin typeface="Open Sans" pitchFamily="2" charset="0"/>
                <a:ea typeface="Open Sans" pitchFamily="2" charset="0"/>
                <a:cs typeface="Open Sans" pitchFamily="2" charset="0"/>
              </a:rPr>
              <a:t>df[0:10]</a:t>
            </a:r>
            <a:endParaRPr sz="2400" dirty="0">
              <a:solidFill>
                <a:srgbClr val="000000">
                  <a:lumMod val="50000"/>
                  <a:lumOff val="50000"/>
                </a:srgbClr>
              </a:solidFill>
              <a:latin typeface="Open Sans" pitchFamily="2" charset="0"/>
              <a:ea typeface="Open Sans" pitchFamily="2" charset="0"/>
              <a:cs typeface="Open Sans" pitchFamily="2" charset="0"/>
            </a:endParaRPr>
          </a:p>
        </p:txBody>
      </p:sp>
      <p:sp>
        <p:nvSpPr>
          <p:cNvPr id="11" name="object 11"/>
          <p:cNvSpPr/>
          <p:nvPr/>
        </p:nvSpPr>
        <p:spPr>
          <a:xfrm>
            <a:off x="6945867" y="2125176"/>
            <a:ext cx="2375637" cy="1583546"/>
          </a:xfrm>
          <a:custGeom>
            <a:avLst/>
            <a:gdLst/>
            <a:ahLst/>
            <a:cxnLst/>
            <a:rect l="l" t="t" r="r" b="b"/>
            <a:pathLst>
              <a:path w="2376804" h="1584325">
                <a:moveTo>
                  <a:pt x="2376262" y="0"/>
                </a:moveTo>
                <a:lnTo>
                  <a:pt x="0" y="0"/>
                </a:lnTo>
                <a:lnTo>
                  <a:pt x="0" y="1584002"/>
                </a:lnTo>
                <a:lnTo>
                  <a:pt x="2376262" y="1584002"/>
                </a:lnTo>
                <a:lnTo>
                  <a:pt x="2376262" y="0"/>
                </a:lnTo>
                <a:close/>
              </a:path>
            </a:pathLst>
          </a:custGeom>
          <a:solidFill>
            <a:srgbClr val="000000"/>
          </a:solidFill>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sp>
        <p:nvSpPr>
          <p:cNvPr id="12" name="object 12"/>
          <p:cNvSpPr txBox="1"/>
          <p:nvPr/>
        </p:nvSpPr>
        <p:spPr>
          <a:xfrm>
            <a:off x="5122577" y="4766361"/>
            <a:ext cx="1772395" cy="382101"/>
          </a:xfrm>
          <a:prstGeom prst="rect">
            <a:avLst/>
          </a:prstGeom>
        </p:spPr>
        <p:txBody>
          <a:bodyPr vert="horz" wrap="square" lIns="0" tIns="12693" rIns="0" bIns="0" rtlCol="0">
            <a:spAutoFit/>
          </a:bodyPr>
          <a:lstStyle/>
          <a:p>
            <a:pPr marL="12695" defTabSz="914126">
              <a:spcBef>
                <a:spcPts val="100"/>
              </a:spcBef>
            </a:pPr>
            <a:r>
              <a:rPr lang="es" sz="2400" spc="-10" dirty="0">
                <a:solidFill>
                  <a:srgbClr val="000000">
                    <a:lumMod val="50000"/>
                    <a:lumOff val="50000"/>
                  </a:srgbClr>
                </a:solidFill>
                <a:latin typeface="Open Sans" pitchFamily="2" charset="0"/>
                <a:ea typeface="Open Sans" pitchFamily="2" charset="0"/>
                <a:cs typeface="Open Sans" pitchFamily="2" charset="0"/>
              </a:rPr>
              <a:t>filas[0:10]</a:t>
            </a:r>
            <a:endParaRPr sz="2400" dirty="0">
              <a:solidFill>
                <a:srgbClr val="000000">
                  <a:lumMod val="50000"/>
                  <a:lumOff val="50000"/>
                </a:srgbClr>
              </a:solidFill>
              <a:latin typeface="Open Sans" pitchFamily="2" charset="0"/>
              <a:ea typeface="Open Sans" pitchFamily="2" charset="0"/>
              <a:cs typeface="Open Sans" pitchFamily="2"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a:spcBef>
                <a:spcPts val="100"/>
              </a:spcBef>
            </a:pPr>
            <a:r>
              <a:rPr lang="es" spc="-95"/>
              <a:t>Filtrado por columnas</a:t>
            </a:r>
          </a:p>
        </p:txBody>
      </p:sp>
      <p:sp>
        <p:nvSpPr>
          <p:cNvPr id="4" name="object 4"/>
          <p:cNvSpPr txBox="1"/>
          <p:nvPr/>
        </p:nvSpPr>
        <p:spPr>
          <a:xfrm>
            <a:off x="2751600" y="2121131"/>
            <a:ext cx="1482850" cy="289780"/>
          </a:xfrm>
          <a:prstGeom prst="rect">
            <a:avLst/>
          </a:prstGeom>
        </p:spPr>
        <p:txBody>
          <a:bodyPr vert="horz" wrap="square" lIns="0" tIns="12693" rIns="0" bIns="0" rtlCol="0">
            <a:spAutoFit/>
          </a:bodyPr>
          <a:lstStyle/>
          <a:p>
            <a:pPr marL="12695" defTabSz="914126">
              <a:spcBef>
                <a:spcPts val="100"/>
              </a:spcBef>
            </a:pPr>
            <a:r>
              <a:rPr lang="es" sz="1800" spc="-10" dirty="0">
                <a:solidFill>
                  <a:srgbClr val="000000">
                    <a:lumMod val="50000"/>
                    <a:lumOff val="50000"/>
                  </a:srgbClr>
                </a:solidFill>
                <a:latin typeface="Open Sans" pitchFamily="2" charset="0"/>
                <a:ea typeface="Open Sans" pitchFamily="2" charset="0"/>
                <a:cs typeface="Open Sans" pitchFamily="2" charset="0"/>
              </a:rPr>
              <a:t>DataFrame</a:t>
            </a:r>
            <a:endParaRPr sz="1800" dirty="0">
              <a:solidFill>
                <a:srgbClr val="000000">
                  <a:lumMod val="50000"/>
                  <a:lumOff val="50000"/>
                </a:srgbClr>
              </a:solidFill>
              <a:latin typeface="Open Sans" pitchFamily="2" charset="0"/>
              <a:ea typeface="Open Sans" pitchFamily="2" charset="0"/>
              <a:cs typeface="Open Sans" pitchFamily="2" charset="0"/>
            </a:endParaRPr>
          </a:p>
        </p:txBody>
      </p:sp>
      <p:sp>
        <p:nvSpPr>
          <p:cNvPr id="5" name="object 5"/>
          <p:cNvSpPr txBox="1"/>
          <p:nvPr/>
        </p:nvSpPr>
        <p:spPr>
          <a:xfrm>
            <a:off x="7258361" y="2121131"/>
            <a:ext cx="1747824" cy="289780"/>
          </a:xfrm>
          <a:prstGeom prst="rect">
            <a:avLst/>
          </a:prstGeom>
        </p:spPr>
        <p:txBody>
          <a:bodyPr vert="horz" wrap="square" lIns="0" tIns="12693" rIns="0" bIns="0" rtlCol="0">
            <a:spAutoFit/>
          </a:bodyPr>
          <a:lstStyle/>
          <a:p>
            <a:pPr marL="12695" defTabSz="914126">
              <a:spcBef>
                <a:spcPts val="100"/>
              </a:spcBef>
            </a:pPr>
            <a:r>
              <a:rPr lang="es" sz="1800" spc="-10" dirty="0">
                <a:solidFill>
                  <a:srgbClr val="000000">
                    <a:lumMod val="50000"/>
                    <a:lumOff val="50000"/>
                  </a:srgbClr>
                </a:solidFill>
                <a:latin typeface="Open Sans" pitchFamily="2" charset="0"/>
                <a:ea typeface="Open Sans" pitchFamily="2" charset="0"/>
                <a:cs typeface="Open Sans" pitchFamily="2" charset="0"/>
              </a:rPr>
              <a:t>Subconjunto</a:t>
            </a:r>
            <a:endParaRPr sz="1800" dirty="0">
              <a:solidFill>
                <a:srgbClr val="000000">
                  <a:lumMod val="50000"/>
                  <a:lumOff val="50000"/>
                </a:srgbClr>
              </a:solidFill>
              <a:latin typeface="Open Sans" pitchFamily="2" charset="0"/>
              <a:ea typeface="Open Sans" pitchFamily="2" charset="0"/>
              <a:cs typeface="Open Sans" pitchFamily="2" charset="0"/>
            </a:endParaRPr>
          </a:p>
        </p:txBody>
      </p:sp>
      <p:grpSp>
        <p:nvGrpSpPr>
          <p:cNvPr id="6" name="object 6"/>
          <p:cNvGrpSpPr/>
          <p:nvPr/>
        </p:nvGrpSpPr>
        <p:grpSpPr>
          <a:xfrm>
            <a:off x="2309026" y="2538660"/>
            <a:ext cx="2388330" cy="2388330"/>
            <a:chOff x="2307955" y="3065937"/>
            <a:chExt cx="2389505" cy="2389505"/>
          </a:xfrm>
        </p:grpSpPr>
        <p:sp>
          <p:nvSpPr>
            <p:cNvPr id="7" name="object 7"/>
            <p:cNvSpPr/>
            <p:nvPr/>
          </p:nvSpPr>
          <p:spPr>
            <a:xfrm>
              <a:off x="2314610" y="3072287"/>
              <a:ext cx="2376805" cy="2376805"/>
            </a:xfrm>
            <a:custGeom>
              <a:avLst/>
              <a:gdLst/>
              <a:ahLst/>
              <a:cxnLst/>
              <a:rect l="l" t="t" r="r" b="b"/>
              <a:pathLst>
                <a:path w="2376804" h="2376804">
                  <a:moveTo>
                    <a:pt x="2376264" y="0"/>
                  </a:moveTo>
                  <a:lnTo>
                    <a:pt x="2376264" y="2376264"/>
                  </a:lnTo>
                  <a:lnTo>
                    <a:pt x="0" y="2376264"/>
                  </a:lnTo>
                  <a:lnTo>
                    <a:pt x="0" y="0"/>
                  </a:lnTo>
                  <a:lnTo>
                    <a:pt x="2376264" y="0"/>
                  </a:lnTo>
                  <a:close/>
                </a:path>
              </a:pathLst>
            </a:custGeom>
            <a:ln w="12700">
              <a:solidFill>
                <a:srgbClr val="000000"/>
              </a:solidFill>
            </a:ln>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sp>
          <p:nvSpPr>
            <p:cNvPr id="8" name="object 8"/>
            <p:cNvSpPr/>
            <p:nvPr/>
          </p:nvSpPr>
          <p:spPr>
            <a:xfrm>
              <a:off x="2307945" y="3072294"/>
              <a:ext cx="2369185" cy="2376805"/>
            </a:xfrm>
            <a:custGeom>
              <a:avLst/>
              <a:gdLst/>
              <a:ahLst/>
              <a:cxnLst/>
              <a:rect l="l" t="t" r="r" b="b"/>
              <a:pathLst>
                <a:path w="2369185" h="2376804">
                  <a:moveTo>
                    <a:pt x="336842" y="0"/>
                  </a:moveTo>
                  <a:lnTo>
                    <a:pt x="0" y="0"/>
                  </a:lnTo>
                  <a:lnTo>
                    <a:pt x="0" y="2376259"/>
                  </a:lnTo>
                  <a:lnTo>
                    <a:pt x="336842" y="2376259"/>
                  </a:lnTo>
                  <a:lnTo>
                    <a:pt x="336842" y="0"/>
                  </a:lnTo>
                  <a:close/>
                </a:path>
                <a:path w="2369185" h="2376804">
                  <a:moveTo>
                    <a:pt x="709612" y="0"/>
                  </a:moveTo>
                  <a:lnTo>
                    <a:pt x="372770" y="0"/>
                  </a:lnTo>
                  <a:lnTo>
                    <a:pt x="372770" y="2376259"/>
                  </a:lnTo>
                  <a:lnTo>
                    <a:pt x="709612" y="2376259"/>
                  </a:lnTo>
                  <a:lnTo>
                    <a:pt x="709612" y="0"/>
                  </a:lnTo>
                  <a:close/>
                </a:path>
                <a:path w="2369185" h="2376804">
                  <a:moveTo>
                    <a:pt x="1657642" y="0"/>
                  </a:moveTo>
                  <a:lnTo>
                    <a:pt x="1320800" y="0"/>
                  </a:lnTo>
                  <a:lnTo>
                    <a:pt x="1320800" y="2376259"/>
                  </a:lnTo>
                  <a:lnTo>
                    <a:pt x="1657642" y="2376259"/>
                  </a:lnTo>
                  <a:lnTo>
                    <a:pt x="1657642" y="0"/>
                  </a:lnTo>
                  <a:close/>
                </a:path>
                <a:path w="2369185" h="2376804">
                  <a:moveTo>
                    <a:pt x="2368842" y="0"/>
                  </a:moveTo>
                  <a:lnTo>
                    <a:pt x="2032000" y="0"/>
                  </a:lnTo>
                  <a:lnTo>
                    <a:pt x="2032000" y="2376259"/>
                  </a:lnTo>
                  <a:lnTo>
                    <a:pt x="2368842" y="2376259"/>
                  </a:lnTo>
                  <a:lnTo>
                    <a:pt x="2368842" y="0"/>
                  </a:lnTo>
                  <a:close/>
                </a:path>
              </a:pathLst>
            </a:custGeom>
            <a:solidFill>
              <a:srgbClr val="000000"/>
            </a:solidFill>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grpSp>
      <p:sp>
        <p:nvSpPr>
          <p:cNvPr id="9" name="object 9"/>
          <p:cNvSpPr/>
          <p:nvPr/>
        </p:nvSpPr>
        <p:spPr>
          <a:xfrm>
            <a:off x="7258361" y="2545008"/>
            <a:ext cx="1488342" cy="2375637"/>
          </a:xfrm>
          <a:custGeom>
            <a:avLst/>
            <a:gdLst/>
            <a:ahLst/>
            <a:cxnLst/>
            <a:rect l="l" t="t" r="r" b="b"/>
            <a:pathLst>
              <a:path w="1489075" h="2376804">
                <a:moveTo>
                  <a:pt x="1488970" y="0"/>
                </a:moveTo>
                <a:lnTo>
                  <a:pt x="0" y="0"/>
                </a:lnTo>
                <a:lnTo>
                  <a:pt x="0" y="2376262"/>
                </a:lnTo>
                <a:lnTo>
                  <a:pt x="1488970" y="2376262"/>
                </a:lnTo>
                <a:lnTo>
                  <a:pt x="1488970" y="0"/>
                </a:lnTo>
                <a:close/>
              </a:path>
            </a:pathLst>
          </a:custGeom>
          <a:solidFill>
            <a:srgbClr val="000000"/>
          </a:solidFill>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sp>
        <p:nvSpPr>
          <p:cNvPr id="10" name="object 10"/>
          <p:cNvSpPr/>
          <p:nvPr/>
        </p:nvSpPr>
        <p:spPr>
          <a:xfrm>
            <a:off x="5313395" y="3429794"/>
            <a:ext cx="978055" cy="484902"/>
          </a:xfrm>
          <a:custGeom>
            <a:avLst/>
            <a:gdLst/>
            <a:ahLst/>
            <a:cxnLst/>
            <a:rect l="l" t="t" r="r" b="b"/>
            <a:pathLst>
              <a:path w="978535" h="485139">
                <a:moveTo>
                  <a:pt x="736093" y="0"/>
                </a:moveTo>
                <a:lnTo>
                  <a:pt x="736093" y="121158"/>
                </a:lnTo>
                <a:lnTo>
                  <a:pt x="0" y="121158"/>
                </a:lnTo>
                <a:lnTo>
                  <a:pt x="0" y="363474"/>
                </a:lnTo>
                <a:lnTo>
                  <a:pt x="736093" y="363474"/>
                </a:lnTo>
                <a:lnTo>
                  <a:pt x="736093" y="484631"/>
                </a:lnTo>
                <a:lnTo>
                  <a:pt x="978407" y="242315"/>
                </a:lnTo>
                <a:lnTo>
                  <a:pt x="736093" y="0"/>
                </a:lnTo>
                <a:close/>
              </a:path>
            </a:pathLst>
          </a:custGeom>
          <a:solidFill>
            <a:srgbClr val="000000"/>
          </a:solidFill>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sp>
        <p:nvSpPr>
          <p:cNvPr id="11" name="object 11"/>
          <p:cNvSpPr txBox="1"/>
          <p:nvPr/>
        </p:nvSpPr>
        <p:spPr>
          <a:xfrm>
            <a:off x="4469243" y="1315019"/>
            <a:ext cx="2666359" cy="382101"/>
          </a:xfrm>
          <a:prstGeom prst="rect">
            <a:avLst/>
          </a:prstGeom>
        </p:spPr>
        <p:txBody>
          <a:bodyPr vert="horz" wrap="square" lIns="0" tIns="12693" rIns="0" bIns="0" rtlCol="0">
            <a:spAutoFit/>
          </a:bodyPr>
          <a:lstStyle/>
          <a:p>
            <a:pPr marL="12695" defTabSz="914126">
              <a:spcBef>
                <a:spcPts val="100"/>
              </a:spcBef>
              <a:tabLst>
                <a:tab pos="917208" algn="l"/>
              </a:tabLst>
            </a:pPr>
            <a:r>
              <a:rPr lang="es" sz="2400" spc="-20" dirty="0">
                <a:solidFill>
                  <a:srgbClr val="000000">
                    <a:lumMod val="50000"/>
                    <a:lumOff val="50000"/>
                  </a:srgbClr>
                </a:solidFill>
                <a:latin typeface="Open Sans" pitchFamily="2" charset="0"/>
                <a:ea typeface="Open Sans" pitchFamily="2" charset="0"/>
                <a:cs typeface="Open Sans" pitchFamily="2" charset="0"/>
              </a:rPr>
              <a:t>df[[ col1, col2, …]]</a:t>
            </a:r>
            <a:endParaRPr sz="2400" dirty="0">
              <a:solidFill>
                <a:srgbClr val="000000">
                  <a:lumMod val="50000"/>
                  <a:lumOff val="50000"/>
                </a:srgbClr>
              </a:solidFill>
              <a:latin typeface="Open Sans" pitchFamily="2" charset="0"/>
              <a:ea typeface="Open Sans" pitchFamily="2" charset="0"/>
              <a:cs typeface="Open Sans" pitchFamily="2"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9677">
              <a:spcBef>
                <a:spcPts val="100"/>
              </a:spcBef>
            </a:pPr>
            <a:r>
              <a:rPr lang="es" spc="-95"/>
              <a:t>Filtrado por filas y columnas</a:t>
            </a:r>
          </a:p>
        </p:txBody>
      </p:sp>
      <p:grpSp>
        <p:nvGrpSpPr>
          <p:cNvPr id="4" name="object 4"/>
          <p:cNvGrpSpPr/>
          <p:nvPr/>
        </p:nvGrpSpPr>
        <p:grpSpPr>
          <a:xfrm>
            <a:off x="2306004" y="2281367"/>
            <a:ext cx="2388330" cy="2388330"/>
            <a:chOff x="2304933" y="3062610"/>
            <a:chExt cx="2389505" cy="2389505"/>
          </a:xfrm>
        </p:grpSpPr>
        <p:sp>
          <p:nvSpPr>
            <p:cNvPr id="5" name="object 5"/>
            <p:cNvSpPr/>
            <p:nvPr/>
          </p:nvSpPr>
          <p:spPr>
            <a:xfrm>
              <a:off x="2311283" y="3068960"/>
              <a:ext cx="2376805" cy="2376805"/>
            </a:xfrm>
            <a:custGeom>
              <a:avLst/>
              <a:gdLst/>
              <a:ahLst/>
              <a:cxnLst/>
              <a:rect l="l" t="t" r="r" b="b"/>
              <a:pathLst>
                <a:path w="2376804" h="2376804">
                  <a:moveTo>
                    <a:pt x="0" y="0"/>
                  </a:moveTo>
                  <a:lnTo>
                    <a:pt x="2376264" y="0"/>
                  </a:lnTo>
                  <a:lnTo>
                    <a:pt x="2376264" y="2376264"/>
                  </a:lnTo>
                  <a:lnTo>
                    <a:pt x="0" y="2376264"/>
                  </a:lnTo>
                  <a:lnTo>
                    <a:pt x="0" y="0"/>
                  </a:lnTo>
                  <a:close/>
                </a:path>
              </a:pathLst>
            </a:custGeom>
            <a:ln w="12700">
              <a:solidFill>
                <a:srgbClr val="000000"/>
              </a:solidFill>
            </a:ln>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sp>
          <p:nvSpPr>
            <p:cNvPr id="6" name="object 6"/>
            <p:cNvSpPr/>
            <p:nvPr/>
          </p:nvSpPr>
          <p:spPr>
            <a:xfrm>
              <a:off x="2311284" y="3068961"/>
              <a:ext cx="473075" cy="1584325"/>
            </a:xfrm>
            <a:custGeom>
              <a:avLst/>
              <a:gdLst/>
              <a:ahLst/>
              <a:cxnLst/>
              <a:rect l="l" t="t" r="r" b="b"/>
              <a:pathLst>
                <a:path w="473075" h="1584325">
                  <a:moveTo>
                    <a:pt x="472814" y="0"/>
                  </a:moveTo>
                  <a:lnTo>
                    <a:pt x="0" y="0"/>
                  </a:lnTo>
                  <a:lnTo>
                    <a:pt x="0" y="1584002"/>
                  </a:lnTo>
                  <a:lnTo>
                    <a:pt x="472814" y="1584002"/>
                  </a:lnTo>
                  <a:lnTo>
                    <a:pt x="472814" y="0"/>
                  </a:lnTo>
                  <a:close/>
                </a:path>
              </a:pathLst>
            </a:custGeom>
            <a:solidFill>
              <a:srgbClr val="000000"/>
            </a:solidFill>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grpSp>
      <p:sp>
        <p:nvSpPr>
          <p:cNvPr id="7" name="object 7"/>
          <p:cNvSpPr txBox="1"/>
          <p:nvPr/>
        </p:nvSpPr>
        <p:spPr>
          <a:xfrm>
            <a:off x="2863635" y="1236538"/>
            <a:ext cx="6705839" cy="928333"/>
          </a:xfrm>
          <a:prstGeom prst="rect">
            <a:avLst/>
          </a:prstGeom>
        </p:spPr>
        <p:txBody>
          <a:bodyPr vert="horz" wrap="square" lIns="0" tIns="12693" rIns="0" bIns="0" rtlCol="0">
            <a:spAutoFit/>
          </a:bodyPr>
          <a:lstStyle/>
          <a:p>
            <a:pPr marL="1527198" defTabSz="914126">
              <a:spcBef>
                <a:spcPts val="100"/>
              </a:spcBef>
            </a:pPr>
            <a:r>
              <a:rPr lang="es" sz="2400" spc="-30" dirty="0">
                <a:solidFill>
                  <a:srgbClr val="000000">
                    <a:lumMod val="50000"/>
                    <a:lumOff val="50000"/>
                  </a:srgbClr>
                </a:solidFill>
                <a:latin typeface="Open Sans" pitchFamily="2" charset="0"/>
                <a:ea typeface="Open Sans" pitchFamily="2" charset="0"/>
                <a:cs typeface="Open Sans" pitchFamily="2" charset="0"/>
              </a:rPr>
              <a:t>df.loc[0:10][‘nombre_col']</a:t>
            </a:r>
            <a:endParaRPr sz="2400" dirty="0">
              <a:solidFill>
                <a:srgbClr val="000000">
                  <a:lumMod val="50000"/>
                  <a:lumOff val="50000"/>
                </a:srgbClr>
              </a:solidFill>
              <a:latin typeface="Open Sans" pitchFamily="2" charset="0"/>
              <a:ea typeface="Open Sans" pitchFamily="2" charset="0"/>
              <a:cs typeface="Open Sans" pitchFamily="2" charset="0"/>
            </a:endParaRPr>
          </a:p>
          <a:p>
            <a:pPr marL="12695" defTabSz="914126">
              <a:spcBef>
                <a:spcPts val="2085"/>
              </a:spcBef>
            </a:pPr>
            <a:r>
              <a:rPr lang="es" sz="1800" spc="-10" dirty="0">
                <a:solidFill>
                  <a:srgbClr val="000000">
                    <a:lumMod val="50000"/>
                    <a:lumOff val="50000"/>
                  </a:srgbClr>
                </a:solidFill>
                <a:latin typeface="Open Sans" pitchFamily="2" charset="0"/>
                <a:ea typeface="Open Sans" pitchFamily="2" charset="0"/>
                <a:cs typeface="Open Sans" pitchFamily="2" charset="0"/>
              </a:rPr>
              <a:t>DataFrame</a:t>
            </a:r>
            <a:endParaRPr sz="1800" dirty="0">
              <a:solidFill>
                <a:srgbClr val="000000">
                  <a:lumMod val="50000"/>
                  <a:lumOff val="50000"/>
                </a:srgbClr>
              </a:solidFill>
              <a:latin typeface="Open Sans" pitchFamily="2" charset="0"/>
              <a:ea typeface="Open Sans" pitchFamily="2" charset="0"/>
              <a:cs typeface="Open Sans" pitchFamily="2" charset="0"/>
            </a:endParaRPr>
          </a:p>
        </p:txBody>
      </p:sp>
      <p:sp>
        <p:nvSpPr>
          <p:cNvPr id="8" name="object 8"/>
          <p:cNvSpPr txBox="1"/>
          <p:nvPr/>
        </p:nvSpPr>
        <p:spPr>
          <a:xfrm>
            <a:off x="7567682" y="1867164"/>
            <a:ext cx="1759095" cy="289780"/>
          </a:xfrm>
          <a:prstGeom prst="rect">
            <a:avLst/>
          </a:prstGeom>
        </p:spPr>
        <p:txBody>
          <a:bodyPr vert="horz" wrap="square" lIns="0" tIns="12693" rIns="0" bIns="0" rtlCol="0">
            <a:spAutoFit/>
          </a:bodyPr>
          <a:lstStyle/>
          <a:p>
            <a:pPr marL="12695" defTabSz="914126">
              <a:spcBef>
                <a:spcPts val="100"/>
              </a:spcBef>
            </a:pPr>
            <a:r>
              <a:rPr lang="es" sz="1800" spc="-10" dirty="0">
                <a:solidFill>
                  <a:srgbClr val="000000">
                    <a:lumMod val="50000"/>
                    <a:lumOff val="50000"/>
                  </a:srgbClr>
                </a:solidFill>
                <a:latin typeface="Open Sans" pitchFamily="2" charset="0"/>
                <a:ea typeface="Open Sans" pitchFamily="2" charset="0"/>
                <a:cs typeface="Open Sans" pitchFamily="2" charset="0"/>
              </a:rPr>
              <a:t>Subconjunto</a:t>
            </a:r>
            <a:endParaRPr sz="1800" dirty="0">
              <a:solidFill>
                <a:srgbClr val="000000">
                  <a:lumMod val="50000"/>
                  <a:lumOff val="50000"/>
                </a:srgbClr>
              </a:solidFill>
              <a:latin typeface="Open Sans" pitchFamily="2" charset="0"/>
              <a:ea typeface="Open Sans" pitchFamily="2" charset="0"/>
              <a:cs typeface="Open Sans" pitchFamily="2" charset="0"/>
            </a:endParaRPr>
          </a:p>
        </p:txBody>
      </p:sp>
      <p:sp>
        <p:nvSpPr>
          <p:cNvPr id="9" name="object 9"/>
          <p:cNvSpPr/>
          <p:nvPr/>
        </p:nvSpPr>
        <p:spPr>
          <a:xfrm>
            <a:off x="5569091" y="2712862"/>
            <a:ext cx="978055" cy="484902"/>
          </a:xfrm>
          <a:custGeom>
            <a:avLst/>
            <a:gdLst/>
            <a:ahLst/>
            <a:cxnLst/>
            <a:rect l="l" t="t" r="r" b="b"/>
            <a:pathLst>
              <a:path w="978535" h="485139">
                <a:moveTo>
                  <a:pt x="736093" y="0"/>
                </a:moveTo>
                <a:lnTo>
                  <a:pt x="736093" y="121158"/>
                </a:lnTo>
                <a:lnTo>
                  <a:pt x="0" y="121158"/>
                </a:lnTo>
                <a:lnTo>
                  <a:pt x="0" y="363474"/>
                </a:lnTo>
                <a:lnTo>
                  <a:pt x="736093" y="363474"/>
                </a:lnTo>
                <a:lnTo>
                  <a:pt x="736093" y="484631"/>
                </a:lnTo>
                <a:lnTo>
                  <a:pt x="978407" y="242315"/>
                </a:lnTo>
                <a:lnTo>
                  <a:pt x="736093" y="0"/>
                </a:lnTo>
                <a:close/>
              </a:path>
            </a:pathLst>
          </a:custGeom>
          <a:solidFill>
            <a:srgbClr val="000000"/>
          </a:solidFill>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sp>
        <p:nvSpPr>
          <p:cNvPr id="10" name="object 10"/>
          <p:cNvSpPr txBox="1"/>
          <p:nvPr/>
        </p:nvSpPr>
        <p:spPr>
          <a:xfrm>
            <a:off x="3619404" y="5211342"/>
            <a:ext cx="5194300" cy="382101"/>
          </a:xfrm>
          <a:prstGeom prst="rect">
            <a:avLst/>
          </a:prstGeom>
        </p:spPr>
        <p:txBody>
          <a:bodyPr vert="horz" wrap="square" lIns="0" tIns="12693" rIns="0" bIns="0" rtlCol="0">
            <a:spAutoFit/>
          </a:bodyPr>
          <a:lstStyle/>
          <a:p>
            <a:pPr marL="12695" defTabSz="914126">
              <a:spcBef>
                <a:spcPts val="100"/>
              </a:spcBef>
            </a:pPr>
            <a:r>
              <a:rPr lang="es" sz="2400" spc="-30" dirty="0">
                <a:solidFill>
                  <a:srgbClr val="000000">
                    <a:lumMod val="50000"/>
                    <a:lumOff val="50000"/>
                  </a:srgbClr>
                </a:solidFill>
                <a:latin typeface="Open Sans" pitchFamily="2" charset="0"/>
                <a:ea typeface="Open Sans" pitchFamily="2" charset="0"/>
                <a:cs typeface="Open Sans" pitchFamily="2" charset="0"/>
              </a:rPr>
              <a:t>Filas[0:10], Columnas[‘nombre_col']</a:t>
            </a:r>
            <a:endParaRPr sz="2400" dirty="0">
              <a:solidFill>
                <a:srgbClr val="000000">
                  <a:lumMod val="50000"/>
                  <a:lumOff val="50000"/>
                </a:srgbClr>
              </a:solidFill>
              <a:latin typeface="Open Sans" pitchFamily="2" charset="0"/>
              <a:ea typeface="Open Sans" pitchFamily="2" charset="0"/>
              <a:cs typeface="Open Sans" pitchFamily="2" charset="0"/>
            </a:endParaRPr>
          </a:p>
        </p:txBody>
      </p:sp>
      <p:sp>
        <p:nvSpPr>
          <p:cNvPr id="11" name="object 11"/>
          <p:cNvSpPr/>
          <p:nvPr/>
        </p:nvSpPr>
        <p:spPr>
          <a:xfrm>
            <a:off x="7668526" y="2287715"/>
            <a:ext cx="472842" cy="1583546"/>
          </a:xfrm>
          <a:custGeom>
            <a:avLst/>
            <a:gdLst/>
            <a:ahLst/>
            <a:cxnLst/>
            <a:rect l="l" t="t" r="r" b="b"/>
            <a:pathLst>
              <a:path w="473075" h="1584325">
                <a:moveTo>
                  <a:pt x="472813" y="0"/>
                </a:moveTo>
                <a:lnTo>
                  <a:pt x="0" y="0"/>
                </a:lnTo>
                <a:lnTo>
                  <a:pt x="0" y="1584002"/>
                </a:lnTo>
                <a:lnTo>
                  <a:pt x="472813" y="1584002"/>
                </a:lnTo>
                <a:lnTo>
                  <a:pt x="472813" y="0"/>
                </a:lnTo>
                <a:close/>
              </a:path>
            </a:pathLst>
          </a:custGeom>
          <a:solidFill>
            <a:srgbClr val="000000"/>
          </a:solidFill>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a:spcBef>
                <a:spcPts val="100"/>
              </a:spcBef>
            </a:pPr>
            <a:r>
              <a:rPr lang="es" spc="-95"/>
              <a:t>Filtrado de filas por condiciones de columna</a:t>
            </a:r>
          </a:p>
        </p:txBody>
      </p:sp>
      <p:grpSp>
        <p:nvGrpSpPr>
          <p:cNvPr id="4" name="object 4"/>
          <p:cNvGrpSpPr/>
          <p:nvPr/>
        </p:nvGrpSpPr>
        <p:grpSpPr>
          <a:xfrm>
            <a:off x="2306004" y="2393112"/>
            <a:ext cx="2388330" cy="2388330"/>
            <a:chOff x="2304933" y="3062610"/>
            <a:chExt cx="2389505" cy="2389505"/>
          </a:xfrm>
        </p:grpSpPr>
        <p:sp>
          <p:nvSpPr>
            <p:cNvPr id="5" name="object 5"/>
            <p:cNvSpPr/>
            <p:nvPr/>
          </p:nvSpPr>
          <p:spPr>
            <a:xfrm>
              <a:off x="2311283" y="3068960"/>
              <a:ext cx="2376805" cy="2376805"/>
            </a:xfrm>
            <a:custGeom>
              <a:avLst/>
              <a:gdLst/>
              <a:ahLst/>
              <a:cxnLst/>
              <a:rect l="l" t="t" r="r" b="b"/>
              <a:pathLst>
                <a:path w="2376804" h="2376804">
                  <a:moveTo>
                    <a:pt x="0" y="0"/>
                  </a:moveTo>
                  <a:lnTo>
                    <a:pt x="2376264" y="0"/>
                  </a:lnTo>
                  <a:lnTo>
                    <a:pt x="2376264" y="2376264"/>
                  </a:lnTo>
                  <a:lnTo>
                    <a:pt x="0" y="2376264"/>
                  </a:lnTo>
                  <a:lnTo>
                    <a:pt x="0" y="0"/>
                  </a:lnTo>
                  <a:close/>
                </a:path>
              </a:pathLst>
            </a:custGeom>
            <a:ln w="12700">
              <a:solidFill>
                <a:srgbClr val="000000"/>
              </a:solidFill>
            </a:ln>
          </p:spPr>
          <p:txBody>
            <a:bodyPr wrap="square" lIns="0" tIns="0" rIns="0" bIns="0" rtlCol="0"/>
            <a:lstStyle/>
            <a:p>
              <a:pPr defTabSz="914126"/>
              <a:endParaRPr>
                <a:solidFill>
                  <a:srgbClr val="000000">
                    <a:lumMod val="50000"/>
                    <a:lumOff val="50000"/>
                  </a:srgbClr>
                </a:solidFill>
              </a:endParaRPr>
            </a:p>
          </p:txBody>
        </p:sp>
        <p:sp>
          <p:nvSpPr>
            <p:cNvPr id="6" name="object 6"/>
            <p:cNvSpPr/>
            <p:nvPr/>
          </p:nvSpPr>
          <p:spPr>
            <a:xfrm>
              <a:off x="2311273" y="3083039"/>
              <a:ext cx="2376805" cy="2369185"/>
            </a:xfrm>
            <a:custGeom>
              <a:avLst/>
              <a:gdLst/>
              <a:ahLst/>
              <a:cxnLst/>
              <a:rect l="l" t="t" r="r" b="b"/>
              <a:pathLst>
                <a:path w="2376804" h="2369185">
                  <a:moveTo>
                    <a:pt x="2376271" y="2032000"/>
                  </a:moveTo>
                  <a:lnTo>
                    <a:pt x="0" y="2032000"/>
                  </a:lnTo>
                  <a:lnTo>
                    <a:pt x="0" y="2368842"/>
                  </a:lnTo>
                  <a:lnTo>
                    <a:pt x="2376271" y="2368842"/>
                  </a:lnTo>
                  <a:lnTo>
                    <a:pt x="2376271" y="2032000"/>
                  </a:lnTo>
                  <a:close/>
                </a:path>
                <a:path w="2376804" h="2369185">
                  <a:moveTo>
                    <a:pt x="2376271" y="1659242"/>
                  </a:moveTo>
                  <a:lnTo>
                    <a:pt x="0" y="1659242"/>
                  </a:lnTo>
                  <a:lnTo>
                    <a:pt x="0" y="1996084"/>
                  </a:lnTo>
                  <a:lnTo>
                    <a:pt x="2376271" y="1996084"/>
                  </a:lnTo>
                  <a:lnTo>
                    <a:pt x="2376271" y="1659242"/>
                  </a:lnTo>
                  <a:close/>
                </a:path>
                <a:path w="2376804" h="2369185">
                  <a:moveTo>
                    <a:pt x="2376271" y="711200"/>
                  </a:moveTo>
                  <a:lnTo>
                    <a:pt x="0" y="711200"/>
                  </a:lnTo>
                  <a:lnTo>
                    <a:pt x="0" y="1048042"/>
                  </a:lnTo>
                  <a:lnTo>
                    <a:pt x="2376271" y="1048042"/>
                  </a:lnTo>
                  <a:lnTo>
                    <a:pt x="2376271" y="711200"/>
                  </a:lnTo>
                  <a:close/>
                </a:path>
                <a:path w="2376804" h="2369185">
                  <a:moveTo>
                    <a:pt x="2376271" y="0"/>
                  </a:moveTo>
                  <a:lnTo>
                    <a:pt x="0" y="0"/>
                  </a:lnTo>
                  <a:lnTo>
                    <a:pt x="0" y="336842"/>
                  </a:lnTo>
                  <a:lnTo>
                    <a:pt x="2376271" y="336842"/>
                  </a:lnTo>
                  <a:lnTo>
                    <a:pt x="2376271" y="0"/>
                  </a:lnTo>
                  <a:close/>
                </a:path>
              </a:pathLst>
            </a:custGeom>
            <a:solidFill>
              <a:srgbClr val="000000"/>
            </a:solidFill>
          </p:spPr>
          <p:txBody>
            <a:bodyPr wrap="square" lIns="0" tIns="0" rIns="0" bIns="0" rtlCol="0"/>
            <a:lstStyle/>
            <a:p>
              <a:pPr defTabSz="914126"/>
              <a:endParaRPr>
                <a:solidFill>
                  <a:srgbClr val="000000">
                    <a:lumMod val="50000"/>
                    <a:lumOff val="50000"/>
                  </a:srgbClr>
                </a:solidFill>
              </a:endParaRPr>
            </a:p>
          </p:txBody>
        </p:sp>
      </p:grpSp>
      <p:sp>
        <p:nvSpPr>
          <p:cNvPr id="7" name="object 7"/>
          <p:cNvSpPr txBox="1"/>
          <p:nvPr/>
        </p:nvSpPr>
        <p:spPr>
          <a:xfrm>
            <a:off x="2101733" y="1061002"/>
            <a:ext cx="5501473" cy="789852"/>
          </a:xfrm>
          <a:prstGeom prst="rect">
            <a:avLst/>
          </a:prstGeom>
        </p:spPr>
        <p:txBody>
          <a:bodyPr vert="horz" wrap="square" lIns="0" tIns="12693" rIns="0" bIns="0" rtlCol="0">
            <a:spAutoFit/>
          </a:bodyPr>
          <a:lstStyle/>
          <a:p>
            <a:pPr marL="2152424" defTabSz="914126">
              <a:spcBef>
                <a:spcPts val="100"/>
              </a:spcBef>
              <a:tabLst>
                <a:tab pos="4156315" algn="l"/>
              </a:tabLst>
            </a:pPr>
            <a:r>
              <a:rPr lang="es" sz="2400" spc="-10" dirty="0">
                <a:solidFill>
                  <a:srgbClr val="000000">
                    <a:lumMod val="50000"/>
                    <a:lumOff val="50000"/>
                  </a:srgbClr>
                </a:solidFill>
                <a:latin typeface="Arial"/>
                <a:cs typeface="Arial"/>
              </a:rPr>
              <a:t>df[df.col== condicion ]</a:t>
            </a:r>
            <a:endParaRPr sz="2400" dirty="0">
              <a:solidFill>
                <a:srgbClr val="000000">
                  <a:lumMod val="50000"/>
                  <a:lumOff val="50000"/>
                </a:srgbClr>
              </a:solidFill>
              <a:latin typeface="Arial"/>
              <a:cs typeface="Arial"/>
            </a:endParaRPr>
          </a:p>
          <a:p>
            <a:pPr defTabSz="914126">
              <a:spcBef>
                <a:spcPts val="325"/>
              </a:spcBef>
            </a:pPr>
            <a:endParaRPr sz="2400" dirty="0">
              <a:solidFill>
                <a:srgbClr val="000000">
                  <a:lumMod val="50000"/>
                  <a:lumOff val="50000"/>
                </a:srgbClr>
              </a:solidFill>
              <a:latin typeface="Arial"/>
              <a:cs typeface="Arial"/>
            </a:endParaRPr>
          </a:p>
        </p:txBody>
      </p:sp>
      <p:sp>
        <p:nvSpPr>
          <p:cNvPr id="8" name="object 8"/>
          <p:cNvSpPr/>
          <p:nvPr/>
        </p:nvSpPr>
        <p:spPr>
          <a:xfrm>
            <a:off x="6814931" y="2399460"/>
            <a:ext cx="2375637" cy="1488342"/>
          </a:xfrm>
          <a:custGeom>
            <a:avLst/>
            <a:gdLst/>
            <a:ahLst/>
            <a:cxnLst/>
            <a:rect l="l" t="t" r="r" b="b"/>
            <a:pathLst>
              <a:path w="2376804" h="1489075">
                <a:moveTo>
                  <a:pt x="2376263" y="0"/>
                </a:moveTo>
                <a:lnTo>
                  <a:pt x="0" y="0"/>
                </a:lnTo>
                <a:lnTo>
                  <a:pt x="0" y="1488970"/>
                </a:lnTo>
                <a:lnTo>
                  <a:pt x="2376263" y="1488970"/>
                </a:lnTo>
                <a:lnTo>
                  <a:pt x="2376263" y="0"/>
                </a:lnTo>
                <a:close/>
              </a:path>
            </a:pathLst>
          </a:custGeom>
          <a:solidFill>
            <a:srgbClr val="000000"/>
          </a:solidFill>
        </p:spPr>
        <p:txBody>
          <a:bodyPr wrap="square" lIns="0" tIns="0" rIns="0" bIns="0" rtlCol="0"/>
          <a:lstStyle/>
          <a:p>
            <a:pPr defTabSz="914126"/>
            <a:endParaRPr>
              <a:solidFill>
                <a:srgbClr val="000000">
                  <a:lumMod val="50000"/>
                  <a:lumOff val="50000"/>
                </a:srgbClr>
              </a:solidFill>
            </a:endParaRPr>
          </a:p>
        </p:txBody>
      </p:sp>
      <p:sp>
        <p:nvSpPr>
          <p:cNvPr id="9" name="object 9"/>
          <p:cNvSpPr/>
          <p:nvPr/>
        </p:nvSpPr>
        <p:spPr>
          <a:xfrm>
            <a:off x="5313395" y="2955821"/>
            <a:ext cx="978055" cy="484902"/>
          </a:xfrm>
          <a:custGeom>
            <a:avLst/>
            <a:gdLst/>
            <a:ahLst/>
            <a:cxnLst/>
            <a:rect l="l" t="t" r="r" b="b"/>
            <a:pathLst>
              <a:path w="978535" h="485139">
                <a:moveTo>
                  <a:pt x="736093" y="0"/>
                </a:moveTo>
                <a:lnTo>
                  <a:pt x="736093" y="121158"/>
                </a:lnTo>
                <a:lnTo>
                  <a:pt x="0" y="121158"/>
                </a:lnTo>
                <a:lnTo>
                  <a:pt x="0" y="363474"/>
                </a:lnTo>
                <a:lnTo>
                  <a:pt x="736093" y="363474"/>
                </a:lnTo>
                <a:lnTo>
                  <a:pt x="736093" y="484631"/>
                </a:lnTo>
                <a:lnTo>
                  <a:pt x="978407" y="242315"/>
                </a:lnTo>
                <a:lnTo>
                  <a:pt x="736093" y="0"/>
                </a:lnTo>
                <a:close/>
              </a:path>
            </a:pathLst>
          </a:custGeom>
          <a:solidFill>
            <a:srgbClr val="BFBFBF"/>
          </a:solidFill>
        </p:spPr>
        <p:txBody>
          <a:bodyPr wrap="square" lIns="0" tIns="0" rIns="0" bIns="0" rtlCol="0"/>
          <a:lstStyle/>
          <a:p>
            <a:pPr defTabSz="914126"/>
            <a:endParaRPr>
              <a:solidFill>
                <a:srgbClr val="000000">
                  <a:lumMod val="50000"/>
                  <a:lumOff val="50000"/>
                </a:srgbClr>
              </a:solidFill>
            </a:endParaRPr>
          </a:p>
        </p:txBody>
      </p:sp>
      <p:sp>
        <p:nvSpPr>
          <p:cNvPr id="15" name="TextBox 14">
            <a:extLst>
              <a:ext uri="{FF2B5EF4-FFF2-40B4-BE49-F238E27FC236}">
                <a16:creationId xmlns:a16="http://schemas.microsoft.com/office/drawing/2014/main" id="{E7FDCA58-5416-7773-04BA-F8C5C6097775}"/>
              </a:ext>
            </a:extLst>
          </p:cNvPr>
          <p:cNvSpPr txBox="1"/>
          <p:nvPr/>
        </p:nvSpPr>
        <p:spPr>
          <a:xfrm>
            <a:off x="7223071" y="1935169"/>
            <a:ext cx="1559357" cy="369284"/>
          </a:xfrm>
          <a:prstGeom prst="rect">
            <a:avLst/>
          </a:prstGeom>
          <a:noFill/>
        </p:spPr>
        <p:txBody>
          <a:bodyPr wrap="square">
            <a:spAutoFit/>
          </a:bodyPr>
          <a:lstStyle/>
          <a:p>
            <a:pPr marL="12695" defTabSz="914126">
              <a:tabLst>
                <a:tab pos="4716797" algn="l"/>
              </a:tabLst>
            </a:pPr>
            <a:r>
              <a:rPr lang="en-GB" sz="1800" spc="-10" dirty="0" err="1">
                <a:solidFill>
                  <a:srgbClr val="000000">
                    <a:lumMod val="50000"/>
                    <a:lumOff val="50000"/>
                  </a:srgbClr>
                </a:solidFill>
                <a:latin typeface="Arial"/>
                <a:cs typeface="Arial"/>
              </a:rPr>
              <a:t>Subconjunto</a:t>
            </a:r>
            <a:endParaRPr lang="en-GB" sz="1800" dirty="0">
              <a:solidFill>
                <a:srgbClr val="000000">
                  <a:lumMod val="50000"/>
                  <a:lumOff val="50000"/>
                </a:srgbClr>
              </a:solidFill>
              <a:latin typeface="Arial"/>
              <a:cs typeface="Arial"/>
            </a:endParaRPr>
          </a:p>
        </p:txBody>
      </p:sp>
      <p:sp>
        <p:nvSpPr>
          <p:cNvPr id="17" name="TextBox 16">
            <a:extLst>
              <a:ext uri="{FF2B5EF4-FFF2-40B4-BE49-F238E27FC236}">
                <a16:creationId xmlns:a16="http://schemas.microsoft.com/office/drawing/2014/main" id="{5E11F45D-B29E-5B3E-A59E-1CD76D197F37}"/>
              </a:ext>
            </a:extLst>
          </p:cNvPr>
          <p:cNvSpPr txBox="1"/>
          <p:nvPr/>
        </p:nvSpPr>
        <p:spPr>
          <a:xfrm>
            <a:off x="2863634" y="1910628"/>
            <a:ext cx="6125682" cy="369284"/>
          </a:xfrm>
          <a:prstGeom prst="rect">
            <a:avLst/>
          </a:prstGeom>
          <a:noFill/>
        </p:spPr>
        <p:txBody>
          <a:bodyPr wrap="square">
            <a:spAutoFit/>
          </a:bodyPr>
          <a:lstStyle/>
          <a:p>
            <a:pPr defTabSz="914309" fontAlgn="auto">
              <a:spcBef>
                <a:spcPts val="0"/>
              </a:spcBef>
              <a:spcAft>
                <a:spcPts val="0"/>
              </a:spcAft>
            </a:pPr>
            <a:r>
              <a:rPr lang="en-GB" sz="1800" spc="-10" dirty="0" err="1">
                <a:solidFill>
                  <a:srgbClr val="000000">
                    <a:lumMod val="50000"/>
                    <a:lumOff val="50000"/>
                  </a:srgbClr>
                </a:solidFill>
                <a:latin typeface="Arial"/>
                <a:cs typeface="Arial"/>
              </a:rPr>
              <a:t>DataFrame</a:t>
            </a:r>
            <a:endParaRPr lang="es-EC" sz="1800" dirty="0">
              <a:solidFill>
                <a:srgbClr val="DDDDDD"/>
              </a:solidFill>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pc="-80"/>
              <a:t>Remodelación de datos</a:t>
            </a:r>
          </a:p>
        </p:txBody>
      </p:sp>
      <p:sp>
        <p:nvSpPr>
          <p:cNvPr id="4" name="object 4"/>
          <p:cNvSpPr txBox="1"/>
          <p:nvPr/>
        </p:nvSpPr>
        <p:spPr>
          <a:xfrm>
            <a:off x="2582291" y="2172935"/>
            <a:ext cx="1552290" cy="320554"/>
          </a:xfrm>
          <a:prstGeom prst="rect">
            <a:avLst/>
          </a:prstGeom>
        </p:spPr>
        <p:txBody>
          <a:bodyPr vert="horz" wrap="square" lIns="0" tIns="12693" rIns="0" bIns="0" rtlCol="0">
            <a:spAutoFit/>
          </a:bodyPr>
          <a:lstStyle/>
          <a:p>
            <a:pPr marL="12695" defTabSz="914126">
              <a:spcBef>
                <a:spcPts val="100"/>
              </a:spcBef>
            </a:pPr>
            <a:r>
              <a:rPr lang="es" sz="2000" spc="-60" dirty="0">
                <a:solidFill>
                  <a:srgbClr val="000000">
                    <a:lumMod val="50000"/>
                    <a:lumOff val="50000"/>
                  </a:srgbClr>
                </a:solidFill>
                <a:latin typeface="Open Sans" pitchFamily="2" charset="0"/>
                <a:ea typeface="Open Sans" pitchFamily="2" charset="0"/>
                <a:cs typeface="Open Sans" pitchFamily="2" charset="0"/>
              </a:rPr>
              <a:t>DataFrame</a:t>
            </a:r>
            <a:endParaRPr sz="2000" dirty="0">
              <a:solidFill>
                <a:srgbClr val="000000">
                  <a:lumMod val="50000"/>
                  <a:lumOff val="50000"/>
                </a:srgbClr>
              </a:solidFill>
              <a:latin typeface="Open Sans" pitchFamily="2" charset="0"/>
              <a:ea typeface="Open Sans" pitchFamily="2" charset="0"/>
              <a:cs typeface="Open Sans" pitchFamily="2" charset="0"/>
            </a:endParaRPr>
          </a:p>
        </p:txBody>
      </p:sp>
      <p:sp>
        <p:nvSpPr>
          <p:cNvPr id="5" name="object 5"/>
          <p:cNvSpPr txBox="1"/>
          <p:nvPr/>
        </p:nvSpPr>
        <p:spPr>
          <a:xfrm>
            <a:off x="7134500" y="2172935"/>
            <a:ext cx="1662914" cy="320554"/>
          </a:xfrm>
          <a:prstGeom prst="rect">
            <a:avLst/>
          </a:prstGeom>
        </p:spPr>
        <p:txBody>
          <a:bodyPr vert="horz" wrap="square" lIns="0" tIns="12693" rIns="0" bIns="0" rtlCol="0">
            <a:spAutoFit/>
          </a:bodyPr>
          <a:lstStyle/>
          <a:p>
            <a:pPr marL="12695" defTabSz="914126">
              <a:spcBef>
                <a:spcPts val="100"/>
              </a:spcBef>
            </a:pPr>
            <a:r>
              <a:rPr lang="es" sz="2000" spc="-45" dirty="0">
                <a:solidFill>
                  <a:srgbClr val="000000">
                    <a:lumMod val="50000"/>
                    <a:lumOff val="50000"/>
                  </a:srgbClr>
                </a:solidFill>
                <a:latin typeface="Open Sans" pitchFamily="2" charset="0"/>
                <a:ea typeface="Open Sans" pitchFamily="2" charset="0"/>
                <a:cs typeface="Open Sans" pitchFamily="2" charset="0"/>
              </a:rPr>
              <a:t>Remodelado</a:t>
            </a:r>
            <a:endParaRPr sz="2000" dirty="0">
              <a:solidFill>
                <a:srgbClr val="000000">
                  <a:lumMod val="50000"/>
                  <a:lumOff val="50000"/>
                </a:srgbClr>
              </a:solidFill>
              <a:latin typeface="Open Sans" pitchFamily="2" charset="0"/>
              <a:ea typeface="Open Sans" pitchFamily="2" charset="0"/>
              <a:cs typeface="Open Sans" pitchFamily="2" charset="0"/>
            </a:endParaRPr>
          </a:p>
        </p:txBody>
      </p:sp>
      <p:graphicFrame>
        <p:nvGraphicFramePr>
          <p:cNvPr id="6" name="object 6"/>
          <p:cNvGraphicFramePr>
            <a:graphicFrameLocks noGrp="1"/>
          </p:cNvGraphicFramePr>
          <p:nvPr/>
        </p:nvGraphicFramePr>
        <p:xfrm>
          <a:off x="2288693" y="2582314"/>
          <a:ext cx="1987207" cy="1582912"/>
        </p:xfrm>
        <a:graphic>
          <a:graphicData uri="http://schemas.openxmlformats.org/drawingml/2006/table">
            <a:tbl>
              <a:tblPr firstRow="1" bandRow="1">
                <a:tableStyleId>{2D5ABB26-0587-4C30-8999-92F81FD0307C}</a:tableStyleId>
              </a:tblPr>
              <a:tblGrid>
                <a:gridCol w="660075">
                  <a:extLst>
                    <a:ext uri="{9D8B030D-6E8A-4147-A177-3AD203B41FA5}">
                      <a16:colId xmlns:a16="http://schemas.microsoft.com/office/drawing/2014/main" val="20000"/>
                    </a:ext>
                  </a:extLst>
                </a:gridCol>
                <a:gridCol w="660075">
                  <a:extLst>
                    <a:ext uri="{9D8B030D-6E8A-4147-A177-3AD203B41FA5}">
                      <a16:colId xmlns:a16="http://schemas.microsoft.com/office/drawing/2014/main" val="20001"/>
                    </a:ext>
                  </a:extLst>
                </a:gridCol>
                <a:gridCol w="667057">
                  <a:extLst>
                    <a:ext uri="{9D8B030D-6E8A-4147-A177-3AD203B41FA5}">
                      <a16:colId xmlns:a16="http://schemas.microsoft.com/office/drawing/2014/main" val="20002"/>
                    </a:ext>
                  </a:extLst>
                </a:gridCol>
              </a:tblGrid>
              <a:tr h="791456">
                <a:tc>
                  <a:txBody>
                    <a:bodyPr/>
                    <a:lstStyle/>
                    <a:p>
                      <a:pPr>
                        <a:lnSpc>
                          <a:spcPct val="100000"/>
                        </a:lnSpc>
                        <a:spcBef>
                          <a:spcPts val="235"/>
                        </a:spcBef>
                      </a:pPr>
                      <a:endParaRPr sz="1600">
                        <a:latin typeface="Times New Roman"/>
                        <a:cs typeface="Times New Roman"/>
                      </a:endParaRPr>
                    </a:p>
                    <a:p>
                      <a:pPr marL="216535">
                        <a:lnSpc>
                          <a:spcPct val="100000"/>
                        </a:lnSpc>
                      </a:pPr>
                      <a:r>
                        <a:rPr lang="es" sz="1600" spc="-25">
                          <a:latin typeface="Calibri"/>
                          <a:cs typeface="Calibri"/>
                        </a:rPr>
                        <a:t>id</a:t>
                      </a:r>
                      <a:endParaRPr sz="1600">
                        <a:latin typeface="Calibri"/>
                        <a:cs typeface="Calibri"/>
                      </a:endParaRPr>
                    </a:p>
                  </a:txBody>
                  <a:tcPr marL="0" marR="0" marT="29830" marB="0">
                    <a:solidFill>
                      <a:srgbClr val="A6A6A6"/>
                    </a:solidFill>
                  </a:tcPr>
                </a:tc>
                <a:tc>
                  <a:txBody>
                    <a:bodyPr/>
                    <a:lstStyle/>
                    <a:p>
                      <a:pPr>
                        <a:lnSpc>
                          <a:spcPct val="100000"/>
                        </a:lnSpc>
                        <a:spcBef>
                          <a:spcPts val="235"/>
                        </a:spcBef>
                      </a:pPr>
                      <a:endParaRPr sz="1600">
                        <a:latin typeface="Times New Roman"/>
                        <a:cs typeface="Times New Roman"/>
                      </a:endParaRPr>
                    </a:p>
                    <a:p>
                      <a:pPr marL="143510">
                        <a:lnSpc>
                          <a:spcPct val="100000"/>
                        </a:lnSpc>
                      </a:pPr>
                      <a:r>
                        <a:rPr lang="es" sz="1600" spc="-20">
                          <a:latin typeface="Calibri"/>
                          <a:cs typeface="Calibri"/>
                        </a:rPr>
                        <a:t>var1</a:t>
                      </a:r>
                      <a:endParaRPr sz="1600">
                        <a:latin typeface="Calibri"/>
                        <a:cs typeface="Calibri"/>
                      </a:endParaRPr>
                    </a:p>
                  </a:txBody>
                  <a:tcPr marL="0" marR="0" marT="29830" marB="0">
                    <a:solidFill>
                      <a:srgbClr val="F297D1"/>
                    </a:solidFill>
                  </a:tcPr>
                </a:tc>
                <a:tc>
                  <a:txBody>
                    <a:bodyPr/>
                    <a:lstStyle/>
                    <a:p>
                      <a:pPr>
                        <a:lnSpc>
                          <a:spcPct val="100000"/>
                        </a:lnSpc>
                        <a:spcBef>
                          <a:spcPts val="235"/>
                        </a:spcBef>
                      </a:pPr>
                      <a:endParaRPr sz="1600">
                        <a:latin typeface="Times New Roman"/>
                        <a:cs typeface="Times New Roman"/>
                      </a:endParaRPr>
                    </a:p>
                    <a:p>
                      <a:pPr marL="155575">
                        <a:lnSpc>
                          <a:spcPct val="100000"/>
                        </a:lnSpc>
                      </a:pPr>
                      <a:r>
                        <a:rPr lang="es" sz="1600" spc="-20">
                          <a:latin typeface="Calibri"/>
                          <a:cs typeface="Calibri"/>
                        </a:rPr>
                        <a:t>var2</a:t>
                      </a:r>
                      <a:endParaRPr sz="1600">
                        <a:latin typeface="Calibri"/>
                        <a:cs typeface="Calibri"/>
                      </a:endParaRPr>
                    </a:p>
                  </a:txBody>
                  <a:tcPr marL="0" marR="0" marT="29830" marB="0">
                    <a:solidFill>
                      <a:srgbClr val="81C5DC"/>
                    </a:solidFill>
                  </a:tcPr>
                </a:tc>
                <a:extLst>
                  <a:ext uri="{0D108BD9-81ED-4DB2-BD59-A6C34878D82A}">
                    <a16:rowId xmlns:a16="http://schemas.microsoft.com/office/drawing/2014/main" val="10000"/>
                  </a:ext>
                </a:extLst>
              </a:tr>
              <a:tr h="791456">
                <a:tc>
                  <a:txBody>
                    <a:bodyPr/>
                    <a:lstStyle/>
                    <a:p>
                      <a:pPr>
                        <a:lnSpc>
                          <a:spcPct val="100000"/>
                        </a:lnSpc>
                      </a:pPr>
                      <a:endParaRPr sz="1600">
                        <a:latin typeface="Times New Roman"/>
                        <a:cs typeface="Times New Roman"/>
                      </a:endParaRPr>
                    </a:p>
                  </a:txBody>
                  <a:tcPr marL="0" marR="0" marT="0" marB="0">
                    <a:solidFill>
                      <a:srgbClr val="D9D9D9"/>
                    </a:solidFill>
                  </a:tcPr>
                </a:tc>
                <a:tc>
                  <a:txBody>
                    <a:bodyPr/>
                    <a:lstStyle/>
                    <a:p>
                      <a:pPr>
                        <a:lnSpc>
                          <a:spcPct val="100000"/>
                        </a:lnSpc>
                      </a:pPr>
                      <a:endParaRPr sz="1600">
                        <a:latin typeface="Times New Roman"/>
                        <a:cs typeface="Times New Roman"/>
                      </a:endParaRPr>
                    </a:p>
                  </a:txBody>
                  <a:tcPr marL="0" marR="0" marT="0" marB="0">
                    <a:solidFill>
                      <a:srgbClr val="E9D1DD"/>
                    </a:solidFill>
                  </a:tcPr>
                </a:tc>
                <a:tc>
                  <a:txBody>
                    <a:bodyPr/>
                    <a:lstStyle/>
                    <a:p>
                      <a:pPr>
                        <a:lnSpc>
                          <a:spcPct val="100000"/>
                        </a:lnSpc>
                      </a:pPr>
                      <a:endParaRPr sz="1600">
                        <a:latin typeface="Times New Roman"/>
                        <a:cs typeface="Times New Roman"/>
                      </a:endParaRPr>
                    </a:p>
                  </a:txBody>
                  <a:tcPr marL="0" marR="0" marT="0" marB="0">
                    <a:solidFill>
                      <a:srgbClr val="FADECB"/>
                    </a:solidFill>
                  </a:tcPr>
                </a:tc>
                <a:extLst>
                  <a:ext uri="{0D108BD9-81ED-4DB2-BD59-A6C34878D82A}">
                    <a16:rowId xmlns:a16="http://schemas.microsoft.com/office/drawing/2014/main" val="10001"/>
                  </a:ext>
                </a:extLst>
              </a:tr>
            </a:tbl>
          </a:graphicData>
        </a:graphic>
      </p:graphicFrame>
      <p:graphicFrame>
        <p:nvGraphicFramePr>
          <p:cNvPr id="7" name="object 7"/>
          <p:cNvGraphicFramePr>
            <a:graphicFrameLocks noGrp="1"/>
          </p:cNvGraphicFramePr>
          <p:nvPr/>
        </p:nvGraphicFramePr>
        <p:xfrm>
          <a:off x="6936870" y="2582316"/>
          <a:ext cx="1987207" cy="2398485"/>
        </p:xfrm>
        <a:graphic>
          <a:graphicData uri="http://schemas.openxmlformats.org/drawingml/2006/table">
            <a:tbl>
              <a:tblPr firstRow="1" bandRow="1">
                <a:tableStyleId>{2D5ABB26-0587-4C30-8999-92F81FD0307C}</a:tableStyleId>
              </a:tblPr>
              <a:tblGrid>
                <a:gridCol w="660075">
                  <a:extLst>
                    <a:ext uri="{9D8B030D-6E8A-4147-A177-3AD203B41FA5}">
                      <a16:colId xmlns:a16="http://schemas.microsoft.com/office/drawing/2014/main" val="20000"/>
                    </a:ext>
                  </a:extLst>
                </a:gridCol>
                <a:gridCol w="660075">
                  <a:extLst>
                    <a:ext uri="{9D8B030D-6E8A-4147-A177-3AD203B41FA5}">
                      <a16:colId xmlns:a16="http://schemas.microsoft.com/office/drawing/2014/main" val="20001"/>
                    </a:ext>
                  </a:extLst>
                </a:gridCol>
                <a:gridCol w="667057">
                  <a:extLst>
                    <a:ext uri="{9D8B030D-6E8A-4147-A177-3AD203B41FA5}">
                      <a16:colId xmlns:a16="http://schemas.microsoft.com/office/drawing/2014/main" val="20002"/>
                    </a:ext>
                  </a:extLst>
                </a:gridCol>
              </a:tblGrid>
              <a:tr h="793360">
                <a:tc>
                  <a:txBody>
                    <a:bodyPr/>
                    <a:lstStyle/>
                    <a:p>
                      <a:pPr>
                        <a:lnSpc>
                          <a:spcPct val="100000"/>
                        </a:lnSpc>
                        <a:spcBef>
                          <a:spcPts val="20"/>
                        </a:spcBef>
                      </a:pPr>
                      <a:endParaRPr sz="1800">
                        <a:latin typeface="Times New Roman"/>
                        <a:cs typeface="Times New Roman"/>
                      </a:endParaRPr>
                    </a:p>
                    <a:p>
                      <a:pPr marL="170815">
                        <a:lnSpc>
                          <a:spcPct val="100000"/>
                        </a:lnSpc>
                      </a:pPr>
                      <a:r>
                        <a:rPr lang="es" sz="1800" spc="-25">
                          <a:latin typeface="Calibri"/>
                          <a:cs typeface="Calibri"/>
                        </a:rPr>
                        <a:t>id</a:t>
                      </a:r>
                      <a:endParaRPr sz="1800">
                        <a:latin typeface="Calibri"/>
                        <a:cs typeface="Calibri"/>
                      </a:endParaRPr>
                    </a:p>
                  </a:txBody>
                  <a:tcPr marL="0" marR="0" marT="2539" marB="0">
                    <a:lnB w="6350">
                      <a:solidFill>
                        <a:srgbClr val="FFFFFF"/>
                      </a:solidFill>
                      <a:prstDash val="solid"/>
                    </a:lnB>
                    <a:solidFill>
                      <a:srgbClr val="A6A6A6"/>
                    </a:solidFill>
                  </a:tcPr>
                </a:tc>
                <a:tc gridSpan="2">
                  <a:txBody>
                    <a:bodyPr/>
                    <a:lstStyle/>
                    <a:p>
                      <a:pPr>
                        <a:lnSpc>
                          <a:spcPct val="100000"/>
                        </a:lnSpc>
                        <a:spcBef>
                          <a:spcPts val="20"/>
                        </a:spcBef>
                      </a:pPr>
                      <a:endParaRPr sz="1800" dirty="0">
                        <a:latin typeface="Times New Roman"/>
                        <a:cs typeface="Times New Roman"/>
                      </a:endParaRPr>
                    </a:p>
                    <a:p>
                      <a:pPr marL="97790">
                        <a:lnSpc>
                          <a:spcPct val="100000"/>
                        </a:lnSpc>
                        <a:tabLst>
                          <a:tab pos="827405" algn="l"/>
                        </a:tabLst>
                      </a:pPr>
                      <a:r>
                        <a:rPr lang="es" sz="1800" spc="-25" dirty="0">
                          <a:latin typeface="Calibri"/>
                          <a:cs typeface="Calibri"/>
                        </a:rPr>
                        <a:t>Var Val</a:t>
                      </a:r>
                      <a:endParaRPr sz="1800" dirty="0">
                        <a:latin typeface="Calibri"/>
                        <a:cs typeface="Calibri"/>
                      </a:endParaRPr>
                    </a:p>
                  </a:txBody>
                  <a:tcPr marL="0" marR="0" marT="2539" marB="0">
                    <a:lnB w="6350">
                      <a:solidFill>
                        <a:srgbClr val="FFFFFF"/>
                      </a:solidFill>
                      <a:prstDash val="solid"/>
                    </a:lnB>
                    <a:solidFill>
                      <a:srgbClr val="7F7F7F"/>
                    </a:solidFill>
                  </a:tcPr>
                </a:tc>
                <a:tc hMerge="1">
                  <a:txBody>
                    <a:bodyPr/>
                    <a:lstStyle/>
                    <a:p>
                      <a:endParaRPr/>
                    </a:p>
                  </a:txBody>
                  <a:tcPr marL="0" marR="0" marT="0" marB="0"/>
                </a:tc>
                <a:extLst>
                  <a:ext uri="{0D108BD9-81ED-4DB2-BD59-A6C34878D82A}">
                    <a16:rowId xmlns:a16="http://schemas.microsoft.com/office/drawing/2014/main" val="10000"/>
                  </a:ext>
                </a:extLst>
              </a:tr>
              <a:tr h="803514">
                <a:tc>
                  <a:txBody>
                    <a:bodyPr/>
                    <a:lstStyle/>
                    <a:p>
                      <a:pPr>
                        <a:lnSpc>
                          <a:spcPct val="100000"/>
                        </a:lnSpc>
                      </a:pPr>
                      <a:endParaRPr sz="1600">
                        <a:latin typeface="Times New Roman"/>
                        <a:cs typeface="Times New Roman"/>
                      </a:endParaRPr>
                    </a:p>
                  </a:txBody>
                  <a:tcPr marL="0" marR="0" marT="0" marB="0">
                    <a:lnT w="6350">
                      <a:solidFill>
                        <a:srgbClr val="FFFFFF"/>
                      </a:solidFill>
                      <a:prstDash val="solid"/>
                    </a:lnT>
                    <a:lnB w="28575">
                      <a:solidFill>
                        <a:srgbClr val="FFFFFF"/>
                      </a:solidFill>
                      <a:prstDash val="solid"/>
                    </a:lnB>
                    <a:solidFill>
                      <a:srgbClr val="D9D9D9"/>
                    </a:solidFill>
                  </a:tcPr>
                </a:tc>
                <a:tc>
                  <a:txBody>
                    <a:bodyPr/>
                    <a:lstStyle/>
                    <a:p>
                      <a:pPr>
                        <a:lnSpc>
                          <a:spcPct val="100000"/>
                        </a:lnSpc>
                        <a:spcBef>
                          <a:spcPts val="320"/>
                        </a:spcBef>
                      </a:pPr>
                      <a:endParaRPr sz="1600">
                        <a:latin typeface="Times New Roman"/>
                        <a:cs typeface="Times New Roman"/>
                      </a:endParaRPr>
                    </a:p>
                    <a:p>
                      <a:pPr marL="87630">
                        <a:lnSpc>
                          <a:spcPct val="100000"/>
                        </a:lnSpc>
                      </a:pPr>
                      <a:r>
                        <a:rPr lang="es" sz="1600" spc="-20">
                          <a:latin typeface="Calibri"/>
                          <a:cs typeface="Calibri"/>
                        </a:rPr>
                        <a:t>var1</a:t>
                      </a:r>
                      <a:endParaRPr sz="1600">
                        <a:latin typeface="Calibri"/>
                        <a:cs typeface="Calibri"/>
                      </a:endParaRPr>
                    </a:p>
                  </a:txBody>
                  <a:tcPr marL="0" marR="0" marT="40621" marB="0">
                    <a:lnT w="6350">
                      <a:solidFill>
                        <a:srgbClr val="FFFFFF"/>
                      </a:solidFill>
                      <a:prstDash val="solid"/>
                    </a:lnT>
                    <a:lnB w="28575">
                      <a:solidFill>
                        <a:srgbClr val="FFFFFF"/>
                      </a:solidFill>
                      <a:prstDash val="solid"/>
                    </a:lnB>
                    <a:solidFill>
                      <a:srgbClr val="F297D1"/>
                    </a:solidFill>
                  </a:tcPr>
                </a:tc>
                <a:tc>
                  <a:txBody>
                    <a:bodyPr/>
                    <a:lstStyle/>
                    <a:p>
                      <a:pPr>
                        <a:lnSpc>
                          <a:spcPct val="100000"/>
                        </a:lnSpc>
                      </a:pPr>
                      <a:endParaRPr sz="1600">
                        <a:latin typeface="Times New Roman"/>
                        <a:cs typeface="Times New Roman"/>
                      </a:endParaRPr>
                    </a:p>
                  </a:txBody>
                  <a:tcPr marL="0" marR="0" marT="0" marB="0">
                    <a:lnT w="6350">
                      <a:solidFill>
                        <a:srgbClr val="FFFFFF"/>
                      </a:solidFill>
                      <a:prstDash val="solid"/>
                    </a:lnT>
                    <a:lnB w="28575">
                      <a:solidFill>
                        <a:srgbClr val="FFFFFF"/>
                      </a:solidFill>
                      <a:prstDash val="solid"/>
                    </a:lnB>
                    <a:solidFill>
                      <a:srgbClr val="E9D1DD"/>
                    </a:solidFill>
                  </a:tcPr>
                </a:tc>
                <a:extLst>
                  <a:ext uri="{0D108BD9-81ED-4DB2-BD59-A6C34878D82A}">
                    <a16:rowId xmlns:a16="http://schemas.microsoft.com/office/drawing/2014/main" val="10001"/>
                  </a:ext>
                </a:extLst>
              </a:tr>
              <a:tr h="801611">
                <a:tc>
                  <a:txBody>
                    <a:bodyPr/>
                    <a:lstStyle/>
                    <a:p>
                      <a:pPr>
                        <a:lnSpc>
                          <a:spcPct val="100000"/>
                        </a:lnSpc>
                      </a:pPr>
                      <a:endParaRPr sz="1600">
                        <a:latin typeface="Times New Roman"/>
                        <a:cs typeface="Times New Roman"/>
                      </a:endParaRPr>
                    </a:p>
                  </a:txBody>
                  <a:tcPr marL="0" marR="0" marT="0" marB="0">
                    <a:lnT w="28575">
                      <a:solidFill>
                        <a:srgbClr val="FFFFFF"/>
                      </a:solidFill>
                      <a:prstDash val="solid"/>
                    </a:lnT>
                    <a:solidFill>
                      <a:srgbClr val="D9D9D9"/>
                    </a:solidFill>
                  </a:tcPr>
                </a:tc>
                <a:tc>
                  <a:txBody>
                    <a:bodyPr/>
                    <a:lstStyle/>
                    <a:p>
                      <a:pPr>
                        <a:lnSpc>
                          <a:spcPct val="100000"/>
                        </a:lnSpc>
                        <a:spcBef>
                          <a:spcPts val="610"/>
                        </a:spcBef>
                      </a:pPr>
                      <a:endParaRPr sz="1600">
                        <a:latin typeface="Times New Roman"/>
                        <a:cs typeface="Times New Roman"/>
                      </a:endParaRPr>
                    </a:p>
                    <a:p>
                      <a:pPr marL="97790">
                        <a:lnSpc>
                          <a:spcPct val="100000"/>
                        </a:lnSpc>
                      </a:pPr>
                      <a:r>
                        <a:rPr lang="es" sz="1600" spc="-20">
                          <a:latin typeface="Calibri"/>
                          <a:cs typeface="Calibri"/>
                        </a:rPr>
                        <a:t>var2</a:t>
                      </a:r>
                      <a:endParaRPr sz="1600">
                        <a:latin typeface="Calibri"/>
                        <a:cs typeface="Calibri"/>
                      </a:endParaRPr>
                    </a:p>
                  </a:txBody>
                  <a:tcPr marL="0" marR="0" marT="77432" marB="0">
                    <a:lnT w="28575">
                      <a:solidFill>
                        <a:srgbClr val="FFFFFF"/>
                      </a:solidFill>
                      <a:prstDash val="solid"/>
                    </a:lnT>
                    <a:solidFill>
                      <a:srgbClr val="81C5DC"/>
                    </a:solidFill>
                  </a:tcPr>
                </a:tc>
                <a:tc>
                  <a:txBody>
                    <a:bodyPr/>
                    <a:lstStyle/>
                    <a:p>
                      <a:pPr>
                        <a:lnSpc>
                          <a:spcPct val="100000"/>
                        </a:lnSpc>
                      </a:pPr>
                      <a:endParaRPr sz="1600" dirty="0">
                        <a:latin typeface="Times New Roman"/>
                        <a:cs typeface="Times New Roman"/>
                      </a:endParaRPr>
                    </a:p>
                  </a:txBody>
                  <a:tcPr marL="0" marR="0" marT="0" marB="0">
                    <a:lnT w="28575">
                      <a:solidFill>
                        <a:srgbClr val="FFFFFF"/>
                      </a:solidFill>
                      <a:prstDash val="solid"/>
                    </a:lnT>
                    <a:solidFill>
                      <a:srgbClr val="FADECB"/>
                    </a:solidFill>
                  </a:tcPr>
                </a:tc>
                <a:extLst>
                  <a:ext uri="{0D108BD9-81ED-4DB2-BD59-A6C34878D82A}">
                    <a16:rowId xmlns:a16="http://schemas.microsoft.com/office/drawing/2014/main" val="10002"/>
                  </a:ext>
                </a:extLst>
              </a:tr>
            </a:tbl>
          </a:graphicData>
        </a:graphic>
      </p:graphicFrame>
      <p:sp>
        <p:nvSpPr>
          <p:cNvPr id="8" name="object 8"/>
          <p:cNvSpPr/>
          <p:nvPr/>
        </p:nvSpPr>
        <p:spPr>
          <a:xfrm>
            <a:off x="5117151" y="3187343"/>
            <a:ext cx="978055" cy="484902"/>
          </a:xfrm>
          <a:custGeom>
            <a:avLst/>
            <a:gdLst/>
            <a:ahLst/>
            <a:cxnLst/>
            <a:rect l="l" t="t" r="r" b="b"/>
            <a:pathLst>
              <a:path w="978535" h="485139">
                <a:moveTo>
                  <a:pt x="736093" y="0"/>
                </a:moveTo>
                <a:lnTo>
                  <a:pt x="736093" y="121158"/>
                </a:lnTo>
                <a:lnTo>
                  <a:pt x="0" y="121158"/>
                </a:lnTo>
                <a:lnTo>
                  <a:pt x="0" y="363474"/>
                </a:lnTo>
                <a:lnTo>
                  <a:pt x="736093" y="363474"/>
                </a:lnTo>
                <a:lnTo>
                  <a:pt x="736093" y="484631"/>
                </a:lnTo>
                <a:lnTo>
                  <a:pt x="978408" y="242317"/>
                </a:lnTo>
                <a:lnTo>
                  <a:pt x="736093" y="0"/>
                </a:lnTo>
                <a:close/>
              </a:path>
            </a:pathLst>
          </a:custGeom>
          <a:solidFill>
            <a:srgbClr val="BFBFBF"/>
          </a:solidFill>
        </p:spPr>
        <p:txBody>
          <a:bodyPr wrap="square" lIns="0" tIns="0" rIns="0" bIns="0" rtlCol="0"/>
          <a:lstStyle/>
          <a:p>
            <a:pPr defTabSz="914126"/>
            <a:endParaRPr>
              <a:solidFill>
                <a:srgbClr val="DDDDDD"/>
              </a:solidFill>
              <a:latin typeface="Open Sans" pitchFamily="2" charset="0"/>
              <a:ea typeface="Open Sans" pitchFamily="2" charset="0"/>
              <a:cs typeface="Open Sans" pitchFamily="2" charset="0"/>
            </a:endParaRPr>
          </a:p>
        </p:txBody>
      </p:sp>
      <p:sp>
        <p:nvSpPr>
          <p:cNvPr id="9" name="object 9"/>
          <p:cNvSpPr txBox="1"/>
          <p:nvPr/>
        </p:nvSpPr>
        <p:spPr>
          <a:xfrm>
            <a:off x="4653176" y="1274323"/>
            <a:ext cx="2884061" cy="382101"/>
          </a:xfrm>
          <a:prstGeom prst="rect">
            <a:avLst/>
          </a:prstGeom>
        </p:spPr>
        <p:txBody>
          <a:bodyPr vert="horz" wrap="square" lIns="0" tIns="12693" rIns="0" bIns="0" rtlCol="0">
            <a:spAutoFit/>
          </a:bodyPr>
          <a:lstStyle/>
          <a:p>
            <a:pPr marL="12695" defTabSz="914126">
              <a:spcBef>
                <a:spcPts val="100"/>
              </a:spcBef>
            </a:pPr>
            <a:r>
              <a:rPr lang="es" sz="2400" spc="-25" dirty="0">
                <a:solidFill>
                  <a:srgbClr val="000000">
                    <a:lumMod val="50000"/>
                    <a:lumOff val="50000"/>
                  </a:srgbClr>
                </a:solidFill>
                <a:latin typeface="Open Sans" pitchFamily="2" charset="0"/>
                <a:ea typeface="Open Sans" pitchFamily="2" charset="0"/>
                <a:cs typeface="Open Sans" pitchFamily="2" charset="0"/>
              </a:rPr>
              <a:t>pd.melt(df,'id')</a:t>
            </a:r>
            <a:endParaRPr sz="2400" dirty="0">
              <a:solidFill>
                <a:srgbClr val="000000">
                  <a:lumMod val="50000"/>
                  <a:lumOff val="50000"/>
                </a:srgbClr>
              </a:solidFill>
              <a:latin typeface="Open Sans" pitchFamily="2" charset="0"/>
              <a:ea typeface="Open Sans" pitchFamily="2" charset="0"/>
              <a:cs typeface="Open Sans"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513335" y="2223435"/>
            <a:ext cx="1566980" cy="320554"/>
          </a:xfrm>
          <a:prstGeom prst="rect">
            <a:avLst/>
          </a:prstGeom>
        </p:spPr>
        <p:txBody>
          <a:bodyPr vert="horz" wrap="square" lIns="0" tIns="12693" rIns="0" bIns="0" rtlCol="0">
            <a:spAutoFit/>
          </a:bodyPr>
          <a:lstStyle/>
          <a:p>
            <a:pPr marL="12695" defTabSz="914126">
              <a:spcBef>
                <a:spcPts val="100"/>
              </a:spcBef>
            </a:pPr>
            <a:r>
              <a:rPr lang="es" sz="2000" spc="-45" dirty="0">
                <a:solidFill>
                  <a:srgbClr val="000000">
                    <a:lumMod val="50000"/>
                    <a:lumOff val="50000"/>
                  </a:srgbClr>
                </a:solidFill>
                <a:latin typeface="Arial"/>
                <a:cs typeface="Arial"/>
              </a:rPr>
              <a:t>Remodelado</a:t>
            </a:r>
            <a:endParaRPr sz="2000" dirty="0">
              <a:solidFill>
                <a:srgbClr val="000000">
                  <a:lumMod val="50000"/>
                  <a:lumOff val="50000"/>
                </a:srgbClr>
              </a:solidFill>
              <a:latin typeface="Arial"/>
              <a:cs typeface="Arial"/>
            </a:endParaRPr>
          </a:p>
        </p:txBody>
      </p:sp>
      <p:sp>
        <p:nvSpPr>
          <p:cNvPr id="4" name="object 4"/>
          <p:cNvSpPr txBox="1"/>
          <p:nvPr/>
        </p:nvSpPr>
        <p:spPr>
          <a:xfrm>
            <a:off x="4163801" y="1590053"/>
            <a:ext cx="4213691" cy="953936"/>
          </a:xfrm>
          <a:prstGeom prst="rect">
            <a:avLst/>
          </a:prstGeom>
        </p:spPr>
        <p:txBody>
          <a:bodyPr vert="horz" wrap="square" lIns="0" tIns="12693" rIns="0" bIns="0" rtlCol="0">
            <a:spAutoFit/>
          </a:bodyPr>
          <a:lstStyle/>
          <a:p>
            <a:pPr marL="12695" defTabSz="914126">
              <a:spcBef>
                <a:spcPts val="100"/>
              </a:spcBef>
            </a:pPr>
            <a:r>
              <a:rPr lang="es" sz="2400" spc="-10">
                <a:solidFill>
                  <a:srgbClr val="000000">
                    <a:lumMod val="50000"/>
                    <a:lumOff val="50000"/>
                  </a:srgbClr>
                </a:solidFill>
                <a:latin typeface="Arial"/>
                <a:cs typeface="Arial"/>
              </a:rPr>
              <a:t>pd.pivot(df,’id’,’var’,’val’)</a:t>
            </a:r>
            <a:endParaRPr sz="2400">
              <a:solidFill>
                <a:srgbClr val="000000">
                  <a:lumMod val="50000"/>
                  <a:lumOff val="50000"/>
                </a:srgbClr>
              </a:solidFill>
              <a:latin typeface="Arial"/>
              <a:cs typeface="Arial"/>
            </a:endParaRPr>
          </a:p>
          <a:p>
            <a:pPr marR="5077" algn="r" defTabSz="914126">
              <a:spcBef>
                <a:spcPts val="2030"/>
              </a:spcBef>
            </a:pPr>
            <a:r>
              <a:rPr lang="es" sz="2000" spc="-10">
                <a:solidFill>
                  <a:srgbClr val="000000">
                    <a:lumMod val="50000"/>
                    <a:lumOff val="50000"/>
                  </a:srgbClr>
                </a:solidFill>
                <a:latin typeface="Arial"/>
                <a:cs typeface="Arial"/>
              </a:rPr>
              <a:t>DataFrame</a:t>
            </a:r>
            <a:endParaRPr sz="2000">
              <a:solidFill>
                <a:srgbClr val="000000">
                  <a:lumMod val="50000"/>
                  <a:lumOff val="50000"/>
                </a:srgbClr>
              </a:solidFill>
              <a:latin typeface="Arial"/>
              <a:cs typeface="Arial"/>
            </a:endParaRPr>
          </a:p>
        </p:txBody>
      </p:sp>
      <p:graphicFrame>
        <p:nvGraphicFramePr>
          <p:cNvPr id="5" name="object 5"/>
          <p:cNvGraphicFramePr>
            <a:graphicFrameLocks noGrp="1"/>
          </p:cNvGraphicFramePr>
          <p:nvPr/>
        </p:nvGraphicFramePr>
        <p:xfrm>
          <a:off x="2303222" y="2622949"/>
          <a:ext cx="1987207" cy="1582912"/>
        </p:xfrm>
        <a:graphic>
          <a:graphicData uri="http://schemas.openxmlformats.org/drawingml/2006/table">
            <a:tbl>
              <a:tblPr firstRow="1" bandRow="1">
                <a:tableStyleId>{2D5ABB26-0587-4C30-8999-92F81FD0307C}</a:tableStyleId>
              </a:tblPr>
              <a:tblGrid>
                <a:gridCol w="660075">
                  <a:extLst>
                    <a:ext uri="{9D8B030D-6E8A-4147-A177-3AD203B41FA5}">
                      <a16:colId xmlns:a16="http://schemas.microsoft.com/office/drawing/2014/main" val="20000"/>
                    </a:ext>
                  </a:extLst>
                </a:gridCol>
                <a:gridCol w="660075">
                  <a:extLst>
                    <a:ext uri="{9D8B030D-6E8A-4147-A177-3AD203B41FA5}">
                      <a16:colId xmlns:a16="http://schemas.microsoft.com/office/drawing/2014/main" val="20001"/>
                    </a:ext>
                  </a:extLst>
                </a:gridCol>
                <a:gridCol w="667057">
                  <a:extLst>
                    <a:ext uri="{9D8B030D-6E8A-4147-A177-3AD203B41FA5}">
                      <a16:colId xmlns:a16="http://schemas.microsoft.com/office/drawing/2014/main" val="20002"/>
                    </a:ext>
                  </a:extLst>
                </a:gridCol>
              </a:tblGrid>
              <a:tr h="791456">
                <a:tc>
                  <a:txBody>
                    <a:bodyPr/>
                    <a:lstStyle/>
                    <a:p>
                      <a:pPr>
                        <a:lnSpc>
                          <a:spcPct val="100000"/>
                        </a:lnSpc>
                        <a:spcBef>
                          <a:spcPts val="235"/>
                        </a:spcBef>
                      </a:pPr>
                      <a:endParaRPr sz="1600">
                        <a:latin typeface="Times New Roman"/>
                        <a:cs typeface="Times New Roman"/>
                      </a:endParaRPr>
                    </a:p>
                    <a:p>
                      <a:pPr marL="216535">
                        <a:lnSpc>
                          <a:spcPct val="100000"/>
                        </a:lnSpc>
                      </a:pPr>
                      <a:r>
                        <a:rPr lang="es" sz="1600" spc="-25">
                          <a:latin typeface="Calibri"/>
                          <a:cs typeface="Calibri"/>
                        </a:rPr>
                        <a:t>id</a:t>
                      </a:r>
                      <a:endParaRPr sz="1600">
                        <a:latin typeface="Calibri"/>
                        <a:cs typeface="Calibri"/>
                      </a:endParaRPr>
                    </a:p>
                  </a:txBody>
                  <a:tcPr marL="0" marR="0" marT="29830" marB="0">
                    <a:solidFill>
                      <a:srgbClr val="A6A6A6"/>
                    </a:solidFill>
                  </a:tcPr>
                </a:tc>
                <a:tc>
                  <a:txBody>
                    <a:bodyPr/>
                    <a:lstStyle/>
                    <a:p>
                      <a:pPr>
                        <a:lnSpc>
                          <a:spcPct val="100000"/>
                        </a:lnSpc>
                        <a:spcBef>
                          <a:spcPts val="235"/>
                        </a:spcBef>
                      </a:pPr>
                      <a:endParaRPr sz="1600">
                        <a:latin typeface="Times New Roman"/>
                        <a:cs typeface="Times New Roman"/>
                      </a:endParaRPr>
                    </a:p>
                    <a:p>
                      <a:pPr marL="143510">
                        <a:lnSpc>
                          <a:spcPct val="100000"/>
                        </a:lnSpc>
                      </a:pPr>
                      <a:r>
                        <a:rPr lang="es" sz="1600" spc="-20">
                          <a:latin typeface="Calibri"/>
                          <a:cs typeface="Calibri"/>
                        </a:rPr>
                        <a:t>var1</a:t>
                      </a:r>
                      <a:endParaRPr sz="1600">
                        <a:latin typeface="Calibri"/>
                        <a:cs typeface="Calibri"/>
                      </a:endParaRPr>
                    </a:p>
                  </a:txBody>
                  <a:tcPr marL="0" marR="0" marT="29830" marB="0">
                    <a:solidFill>
                      <a:srgbClr val="F297D1"/>
                    </a:solidFill>
                  </a:tcPr>
                </a:tc>
                <a:tc>
                  <a:txBody>
                    <a:bodyPr/>
                    <a:lstStyle/>
                    <a:p>
                      <a:pPr>
                        <a:lnSpc>
                          <a:spcPct val="100000"/>
                        </a:lnSpc>
                        <a:spcBef>
                          <a:spcPts val="235"/>
                        </a:spcBef>
                      </a:pPr>
                      <a:endParaRPr sz="1600">
                        <a:latin typeface="Times New Roman"/>
                        <a:cs typeface="Times New Roman"/>
                      </a:endParaRPr>
                    </a:p>
                    <a:p>
                      <a:pPr marL="155575">
                        <a:lnSpc>
                          <a:spcPct val="100000"/>
                        </a:lnSpc>
                      </a:pPr>
                      <a:r>
                        <a:rPr lang="es" sz="1600" spc="-20">
                          <a:latin typeface="Calibri"/>
                          <a:cs typeface="Calibri"/>
                        </a:rPr>
                        <a:t>var2</a:t>
                      </a:r>
                      <a:endParaRPr sz="1600">
                        <a:latin typeface="Calibri"/>
                        <a:cs typeface="Calibri"/>
                      </a:endParaRPr>
                    </a:p>
                  </a:txBody>
                  <a:tcPr marL="0" marR="0" marT="29830" marB="0">
                    <a:solidFill>
                      <a:srgbClr val="81C5DC"/>
                    </a:solidFill>
                  </a:tcPr>
                </a:tc>
                <a:extLst>
                  <a:ext uri="{0D108BD9-81ED-4DB2-BD59-A6C34878D82A}">
                    <a16:rowId xmlns:a16="http://schemas.microsoft.com/office/drawing/2014/main" val="10000"/>
                  </a:ext>
                </a:extLst>
              </a:tr>
              <a:tr h="791456">
                <a:tc>
                  <a:txBody>
                    <a:bodyPr/>
                    <a:lstStyle/>
                    <a:p>
                      <a:pPr>
                        <a:lnSpc>
                          <a:spcPct val="100000"/>
                        </a:lnSpc>
                      </a:pPr>
                      <a:endParaRPr sz="1600">
                        <a:latin typeface="Times New Roman"/>
                        <a:cs typeface="Times New Roman"/>
                      </a:endParaRPr>
                    </a:p>
                  </a:txBody>
                  <a:tcPr marL="0" marR="0" marT="0" marB="0">
                    <a:solidFill>
                      <a:srgbClr val="D9D9D9"/>
                    </a:solidFill>
                  </a:tcPr>
                </a:tc>
                <a:tc>
                  <a:txBody>
                    <a:bodyPr/>
                    <a:lstStyle/>
                    <a:p>
                      <a:pPr>
                        <a:lnSpc>
                          <a:spcPct val="100000"/>
                        </a:lnSpc>
                      </a:pPr>
                      <a:endParaRPr sz="1600">
                        <a:latin typeface="Times New Roman"/>
                        <a:cs typeface="Times New Roman"/>
                      </a:endParaRPr>
                    </a:p>
                  </a:txBody>
                  <a:tcPr marL="0" marR="0" marT="0" marB="0">
                    <a:solidFill>
                      <a:srgbClr val="E9D1DD"/>
                    </a:solidFill>
                  </a:tcPr>
                </a:tc>
                <a:tc>
                  <a:txBody>
                    <a:bodyPr/>
                    <a:lstStyle/>
                    <a:p>
                      <a:pPr>
                        <a:lnSpc>
                          <a:spcPct val="100000"/>
                        </a:lnSpc>
                      </a:pPr>
                      <a:endParaRPr sz="1600">
                        <a:latin typeface="Times New Roman"/>
                        <a:cs typeface="Times New Roman"/>
                      </a:endParaRPr>
                    </a:p>
                  </a:txBody>
                  <a:tcPr marL="0" marR="0" marT="0" marB="0">
                    <a:solidFill>
                      <a:srgbClr val="FADECB"/>
                    </a:solidFill>
                  </a:tcPr>
                </a:tc>
                <a:extLst>
                  <a:ext uri="{0D108BD9-81ED-4DB2-BD59-A6C34878D82A}">
                    <a16:rowId xmlns:a16="http://schemas.microsoft.com/office/drawing/2014/main" val="10001"/>
                  </a:ext>
                </a:extLst>
              </a:tr>
            </a:tbl>
          </a:graphicData>
        </a:graphic>
      </p:graphicFrame>
      <p:graphicFrame>
        <p:nvGraphicFramePr>
          <p:cNvPr id="6" name="object 6"/>
          <p:cNvGraphicFramePr>
            <a:graphicFrameLocks noGrp="1"/>
          </p:cNvGraphicFramePr>
          <p:nvPr/>
        </p:nvGraphicFramePr>
        <p:xfrm>
          <a:off x="6951399" y="2622950"/>
          <a:ext cx="1987207" cy="2398485"/>
        </p:xfrm>
        <a:graphic>
          <a:graphicData uri="http://schemas.openxmlformats.org/drawingml/2006/table">
            <a:tbl>
              <a:tblPr firstRow="1" bandRow="1">
                <a:tableStyleId>{2D5ABB26-0587-4C30-8999-92F81FD0307C}</a:tableStyleId>
              </a:tblPr>
              <a:tblGrid>
                <a:gridCol w="660075">
                  <a:extLst>
                    <a:ext uri="{9D8B030D-6E8A-4147-A177-3AD203B41FA5}">
                      <a16:colId xmlns:a16="http://schemas.microsoft.com/office/drawing/2014/main" val="20000"/>
                    </a:ext>
                  </a:extLst>
                </a:gridCol>
                <a:gridCol w="660075">
                  <a:extLst>
                    <a:ext uri="{9D8B030D-6E8A-4147-A177-3AD203B41FA5}">
                      <a16:colId xmlns:a16="http://schemas.microsoft.com/office/drawing/2014/main" val="20001"/>
                    </a:ext>
                  </a:extLst>
                </a:gridCol>
                <a:gridCol w="667057">
                  <a:extLst>
                    <a:ext uri="{9D8B030D-6E8A-4147-A177-3AD203B41FA5}">
                      <a16:colId xmlns:a16="http://schemas.microsoft.com/office/drawing/2014/main" val="20002"/>
                    </a:ext>
                  </a:extLst>
                </a:gridCol>
              </a:tblGrid>
              <a:tr h="793360">
                <a:tc>
                  <a:txBody>
                    <a:bodyPr/>
                    <a:lstStyle/>
                    <a:p>
                      <a:pPr>
                        <a:lnSpc>
                          <a:spcPct val="100000"/>
                        </a:lnSpc>
                        <a:spcBef>
                          <a:spcPts val="20"/>
                        </a:spcBef>
                      </a:pPr>
                      <a:endParaRPr sz="1800">
                        <a:latin typeface="Times New Roman"/>
                        <a:cs typeface="Times New Roman"/>
                      </a:endParaRPr>
                    </a:p>
                    <a:p>
                      <a:pPr marL="170815">
                        <a:lnSpc>
                          <a:spcPct val="100000"/>
                        </a:lnSpc>
                      </a:pPr>
                      <a:r>
                        <a:rPr lang="es" sz="1800" spc="-25">
                          <a:latin typeface="Calibri"/>
                          <a:cs typeface="Calibri"/>
                        </a:rPr>
                        <a:t>id</a:t>
                      </a:r>
                      <a:endParaRPr sz="1800">
                        <a:latin typeface="Calibri"/>
                        <a:cs typeface="Calibri"/>
                      </a:endParaRPr>
                    </a:p>
                  </a:txBody>
                  <a:tcPr marL="0" marR="0" marT="2539" marB="0">
                    <a:lnB w="6350">
                      <a:solidFill>
                        <a:srgbClr val="FFFFFF"/>
                      </a:solidFill>
                      <a:prstDash val="solid"/>
                    </a:lnB>
                    <a:solidFill>
                      <a:srgbClr val="A6A6A6"/>
                    </a:solidFill>
                  </a:tcPr>
                </a:tc>
                <a:tc gridSpan="2">
                  <a:txBody>
                    <a:bodyPr/>
                    <a:lstStyle/>
                    <a:p>
                      <a:pPr>
                        <a:lnSpc>
                          <a:spcPct val="100000"/>
                        </a:lnSpc>
                        <a:spcBef>
                          <a:spcPts val="20"/>
                        </a:spcBef>
                      </a:pPr>
                      <a:endParaRPr sz="1800">
                        <a:latin typeface="Times New Roman"/>
                        <a:cs typeface="Times New Roman"/>
                      </a:endParaRPr>
                    </a:p>
                    <a:p>
                      <a:pPr marL="97790">
                        <a:lnSpc>
                          <a:spcPct val="100000"/>
                        </a:lnSpc>
                        <a:tabLst>
                          <a:tab pos="827405" algn="l"/>
                        </a:tabLst>
                      </a:pPr>
                      <a:r>
                        <a:rPr lang="es" sz="1800" spc="-25">
                          <a:latin typeface="Calibri"/>
                          <a:cs typeface="Calibri"/>
                        </a:rPr>
                        <a:t>Var Val</a:t>
                      </a:r>
                      <a:endParaRPr sz="1800">
                        <a:latin typeface="Calibri"/>
                        <a:cs typeface="Calibri"/>
                      </a:endParaRPr>
                    </a:p>
                  </a:txBody>
                  <a:tcPr marL="0" marR="0" marT="2539" marB="0">
                    <a:lnB w="6350">
                      <a:solidFill>
                        <a:srgbClr val="FFFFFF"/>
                      </a:solidFill>
                      <a:prstDash val="solid"/>
                    </a:lnB>
                    <a:solidFill>
                      <a:srgbClr val="7F7F7F"/>
                    </a:solidFill>
                  </a:tcPr>
                </a:tc>
                <a:tc hMerge="1">
                  <a:txBody>
                    <a:bodyPr/>
                    <a:lstStyle/>
                    <a:p>
                      <a:endParaRPr/>
                    </a:p>
                  </a:txBody>
                  <a:tcPr marL="0" marR="0" marT="0" marB="0"/>
                </a:tc>
                <a:extLst>
                  <a:ext uri="{0D108BD9-81ED-4DB2-BD59-A6C34878D82A}">
                    <a16:rowId xmlns:a16="http://schemas.microsoft.com/office/drawing/2014/main" val="10000"/>
                  </a:ext>
                </a:extLst>
              </a:tr>
              <a:tr h="803514">
                <a:tc>
                  <a:txBody>
                    <a:bodyPr/>
                    <a:lstStyle/>
                    <a:p>
                      <a:pPr>
                        <a:lnSpc>
                          <a:spcPct val="100000"/>
                        </a:lnSpc>
                      </a:pPr>
                      <a:endParaRPr sz="1600">
                        <a:latin typeface="Times New Roman"/>
                        <a:cs typeface="Times New Roman"/>
                      </a:endParaRPr>
                    </a:p>
                  </a:txBody>
                  <a:tcPr marL="0" marR="0" marT="0" marB="0">
                    <a:lnT w="6350">
                      <a:solidFill>
                        <a:srgbClr val="FFFFFF"/>
                      </a:solidFill>
                      <a:prstDash val="solid"/>
                    </a:lnT>
                    <a:lnB w="28575">
                      <a:solidFill>
                        <a:srgbClr val="FFFFFF"/>
                      </a:solidFill>
                      <a:prstDash val="solid"/>
                    </a:lnB>
                    <a:solidFill>
                      <a:srgbClr val="D9D9D9"/>
                    </a:solidFill>
                  </a:tcPr>
                </a:tc>
                <a:tc>
                  <a:txBody>
                    <a:bodyPr/>
                    <a:lstStyle/>
                    <a:p>
                      <a:pPr>
                        <a:lnSpc>
                          <a:spcPct val="100000"/>
                        </a:lnSpc>
                        <a:spcBef>
                          <a:spcPts val="320"/>
                        </a:spcBef>
                      </a:pPr>
                      <a:endParaRPr sz="1600">
                        <a:latin typeface="Times New Roman"/>
                        <a:cs typeface="Times New Roman"/>
                      </a:endParaRPr>
                    </a:p>
                    <a:p>
                      <a:pPr marL="87630">
                        <a:lnSpc>
                          <a:spcPct val="100000"/>
                        </a:lnSpc>
                      </a:pPr>
                      <a:r>
                        <a:rPr lang="es" sz="1600" spc="-20">
                          <a:latin typeface="Calibri"/>
                          <a:cs typeface="Calibri"/>
                        </a:rPr>
                        <a:t>var1</a:t>
                      </a:r>
                      <a:endParaRPr sz="1600">
                        <a:latin typeface="Calibri"/>
                        <a:cs typeface="Calibri"/>
                      </a:endParaRPr>
                    </a:p>
                  </a:txBody>
                  <a:tcPr marL="0" marR="0" marT="40621" marB="0">
                    <a:lnT w="6350">
                      <a:solidFill>
                        <a:srgbClr val="FFFFFF"/>
                      </a:solidFill>
                      <a:prstDash val="solid"/>
                    </a:lnT>
                    <a:lnB w="28575">
                      <a:solidFill>
                        <a:srgbClr val="FFFFFF"/>
                      </a:solidFill>
                      <a:prstDash val="solid"/>
                    </a:lnB>
                    <a:solidFill>
                      <a:srgbClr val="F297D1"/>
                    </a:solidFill>
                  </a:tcPr>
                </a:tc>
                <a:tc>
                  <a:txBody>
                    <a:bodyPr/>
                    <a:lstStyle/>
                    <a:p>
                      <a:pPr>
                        <a:lnSpc>
                          <a:spcPct val="100000"/>
                        </a:lnSpc>
                      </a:pPr>
                      <a:endParaRPr sz="1600">
                        <a:latin typeface="Times New Roman"/>
                        <a:cs typeface="Times New Roman"/>
                      </a:endParaRPr>
                    </a:p>
                  </a:txBody>
                  <a:tcPr marL="0" marR="0" marT="0" marB="0">
                    <a:lnT w="6350">
                      <a:solidFill>
                        <a:srgbClr val="FFFFFF"/>
                      </a:solidFill>
                      <a:prstDash val="solid"/>
                    </a:lnT>
                    <a:lnB w="28575">
                      <a:solidFill>
                        <a:srgbClr val="FFFFFF"/>
                      </a:solidFill>
                      <a:prstDash val="solid"/>
                    </a:lnB>
                    <a:solidFill>
                      <a:srgbClr val="E9D1DD"/>
                    </a:solidFill>
                  </a:tcPr>
                </a:tc>
                <a:extLst>
                  <a:ext uri="{0D108BD9-81ED-4DB2-BD59-A6C34878D82A}">
                    <a16:rowId xmlns:a16="http://schemas.microsoft.com/office/drawing/2014/main" val="10001"/>
                  </a:ext>
                </a:extLst>
              </a:tr>
              <a:tr h="801611">
                <a:tc>
                  <a:txBody>
                    <a:bodyPr/>
                    <a:lstStyle/>
                    <a:p>
                      <a:pPr>
                        <a:lnSpc>
                          <a:spcPct val="100000"/>
                        </a:lnSpc>
                      </a:pPr>
                      <a:endParaRPr sz="1600">
                        <a:latin typeface="Times New Roman"/>
                        <a:cs typeface="Times New Roman"/>
                      </a:endParaRPr>
                    </a:p>
                  </a:txBody>
                  <a:tcPr marL="0" marR="0" marT="0" marB="0">
                    <a:lnT w="28575">
                      <a:solidFill>
                        <a:srgbClr val="FFFFFF"/>
                      </a:solidFill>
                      <a:prstDash val="solid"/>
                    </a:lnT>
                    <a:solidFill>
                      <a:srgbClr val="D9D9D9"/>
                    </a:solidFill>
                  </a:tcPr>
                </a:tc>
                <a:tc>
                  <a:txBody>
                    <a:bodyPr/>
                    <a:lstStyle/>
                    <a:p>
                      <a:pPr>
                        <a:lnSpc>
                          <a:spcPct val="100000"/>
                        </a:lnSpc>
                        <a:spcBef>
                          <a:spcPts val="610"/>
                        </a:spcBef>
                      </a:pPr>
                      <a:endParaRPr sz="1600">
                        <a:latin typeface="Times New Roman"/>
                        <a:cs typeface="Times New Roman"/>
                      </a:endParaRPr>
                    </a:p>
                    <a:p>
                      <a:pPr marL="97790">
                        <a:lnSpc>
                          <a:spcPct val="100000"/>
                        </a:lnSpc>
                      </a:pPr>
                      <a:r>
                        <a:rPr lang="es" sz="1600" spc="-20">
                          <a:latin typeface="Calibri"/>
                          <a:cs typeface="Calibri"/>
                        </a:rPr>
                        <a:t>var2</a:t>
                      </a:r>
                      <a:endParaRPr sz="1600">
                        <a:latin typeface="Calibri"/>
                        <a:cs typeface="Calibri"/>
                      </a:endParaRPr>
                    </a:p>
                  </a:txBody>
                  <a:tcPr marL="0" marR="0" marT="77432" marB="0">
                    <a:lnT w="28575">
                      <a:solidFill>
                        <a:srgbClr val="FFFFFF"/>
                      </a:solidFill>
                      <a:prstDash val="solid"/>
                    </a:lnT>
                    <a:solidFill>
                      <a:srgbClr val="81C5DC"/>
                    </a:solidFill>
                  </a:tcPr>
                </a:tc>
                <a:tc>
                  <a:txBody>
                    <a:bodyPr/>
                    <a:lstStyle/>
                    <a:p>
                      <a:pPr>
                        <a:lnSpc>
                          <a:spcPct val="100000"/>
                        </a:lnSpc>
                      </a:pPr>
                      <a:endParaRPr sz="1600">
                        <a:latin typeface="Times New Roman"/>
                        <a:cs typeface="Times New Roman"/>
                      </a:endParaRPr>
                    </a:p>
                  </a:txBody>
                  <a:tcPr marL="0" marR="0" marT="0" marB="0">
                    <a:lnT w="28575">
                      <a:solidFill>
                        <a:srgbClr val="FFFFFF"/>
                      </a:solidFill>
                      <a:prstDash val="solid"/>
                    </a:lnT>
                    <a:solidFill>
                      <a:srgbClr val="FADECB"/>
                    </a:solidFill>
                  </a:tcPr>
                </a:tc>
                <a:extLst>
                  <a:ext uri="{0D108BD9-81ED-4DB2-BD59-A6C34878D82A}">
                    <a16:rowId xmlns:a16="http://schemas.microsoft.com/office/drawing/2014/main" val="10002"/>
                  </a:ext>
                </a:extLst>
              </a:tr>
            </a:tbl>
          </a:graphicData>
        </a:graphic>
      </p:graphicFrame>
      <p:sp>
        <p:nvSpPr>
          <p:cNvPr id="7" name="object 7"/>
          <p:cNvSpPr/>
          <p:nvPr/>
        </p:nvSpPr>
        <p:spPr>
          <a:xfrm>
            <a:off x="4998476" y="2734816"/>
            <a:ext cx="978055" cy="484902"/>
          </a:xfrm>
          <a:custGeom>
            <a:avLst/>
            <a:gdLst/>
            <a:ahLst/>
            <a:cxnLst/>
            <a:rect l="l" t="t" r="r" b="b"/>
            <a:pathLst>
              <a:path w="978535" h="485139">
                <a:moveTo>
                  <a:pt x="242315" y="0"/>
                </a:moveTo>
                <a:lnTo>
                  <a:pt x="0" y="242314"/>
                </a:lnTo>
                <a:lnTo>
                  <a:pt x="242315" y="484631"/>
                </a:lnTo>
                <a:lnTo>
                  <a:pt x="242315" y="363474"/>
                </a:lnTo>
                <a:lnTo>
                  <a:pt x="978407" y="363474"/>
                </a:lnTo>
                <a:lnTo>
                  <a:pt x="978407" y="121158"/>
                </a:lnTo>
                <a:lnTo>
                  <a:pt x="242315" y="121158"/>
                </a:lnTo>
                <a:lnTo>
                  <a:pt x="242315" y="0"/>
                </a:lnTo>
                <a:close/>
              </a:path>
            </a:pathLst>
          </a:custGeom>
          <a:solidFill>
            <a:srgbClr val="BFBFBF"/>
          </a:solidFill>
        </p:spPr>
        <p:txBody>
          <a:bodyPr wrap="square" lIns="0" tIns="0" rIns="0" bIns="0" rtlCol="0"/>
          <a:lstStyle/>
          <a:p>
            <a:pPr defTabSz="914126"/>
            <a:endParaRPr>
              <a:solidFill>
                <a:srgbClr val="000000">
                  <a:lumMod val="50000"/>
                  <a:lumOff val="50000"/>
                </a:srgbClr>
              </a:solidFill>
            </a:endParaRPr>
          </a:p>
        </p:txBody>
      </p:sp>
      <p:sp>
        <p:nvSpPr>
          <p:cNvPr id="8" name="object 8"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pc="-80"/>
              <a:t>Remodelación de datos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nvGraphicFramePr>
        <p:xfrm>
          <a:off x="6870004" y="2083967"/>
          <a:ext cx="2000536" cy="2397850"/>
        </p:xfrm>
        <a:graphic>
          <a:graphicData uri="http://schemas.openxmlformats.org/drawingml/2006/table">
            <a:tbl>
              <a:tblPr firstRow="1" bandRow="1">
                <a:tableStyleId>{2D5ABB26-0587-4C30-8999-92F81FD0307C}</a:tableStyleId>
              </a:tblPr>
              <a:tblGrid>
                <a:gridCol w="667057">
                  <a:extLst>
                    <a:ext uri="{9D8B030D-6E8A-4147-A177-3AD203B41FA5}">
                      <a16:colId xmlns:a16="http://schemas.microsoft.com/office/drawing/2014/main" val="20000"/>
                    </a:ext>
                  </a:extLst>
                </a:gridCol>
                <a:gridCol w="663249">
                  <a:extLst>
                    <a:ext uri="{9D8B030D-6E8A-4147-A177-3AD203B41FA5}">
                      <a16:colId xmlns:a16="http://schemas.microsoft.com/office/drawing/2014/main" val="20001"/>
                    </a:ext>
                  </a:extLst>
                </a:gridCol>
                <a:gridCol w="670231">
                  <a:extLst>
                    <a:ext uri="{9D8B030D-6E8A-4147-A177-3AD203B41FA5}">
                      <a16:colId xmlns:a16="http://schemas.microsoft.com/office/drawing/2014/main" val="20002"/>
                    </a:ext>
                  </a:extLst>
                </a:gridCol>
              </a:tblGrid>
              <a:tr h="790186">
                <a:tc>
                  <a:txBody>
                    <a:bodyPr/>
                    <a:lstStyle/>
                    <a:p>
                      <a:pPr>
                        <a:lnSpc>
                          <a:spcPct val="100000"/>
                        </a:lnSpc>
                        <a:spcBef>
                          <a:spcPts val="565"/>
                        </a:spcBef>
                      </a:pPr>
                      <a:endParaRPr sz="1400">
                        <a:solidFill>
                          <a:schemeClr val="bg1"/>
                        </a:solidFill>
                        <a:latin typeface="Times New Roman"/>
                        <a:cs typeface="Times New Roman"/>
                      </a:endParaRPr>
                    </a:p>
                    <a:p>
                      <a:pPr marL="170815">
                        <a:lnSpc>
                          <a:spcPct val="100000"/>
                        </a:lnSpc>
                      </a:pPr>
                      <a:r>
                        <a:rPr lang="es" sz="1400" spc="-25">
                          <a:solidFill>
                            <a:schemeClr val="bg1"/>
                          </a:solidFill>
                          <a:latin typeface="Arial"/>
                          <a:cs typeface="Arial"/>
                        </a:rPr>
                        <a:t>id</a:t>
                      </a:r>
                      <a:endParaRPr sz="1400">
                        <a:solidFill>
                          <a:schemeClr val="bg1"/>
                        </a:solidFill>
                        <a:latin typeface="Arial"/>
                        <a:cs typeface="Arial"/>
                      </a:endParaRPr>
                    </a:p>
                  </a:txBody>
                  <a:tcPr marL="0" marR="0" marT="71720" marB="0">
                    <a:lnB w="9525">
                      <a:solidFill>
                        <a:srgbClr val="FFFFFF"/>
                      </a:solidFill>
                      <a:prstDash val="solid"/>
                    </a:lnB>
                    <a:solidFill>
                      <a:srgbClr val="A6A6A6"/>
                    </a:solidFill>
                  </a:tcPr>
                </a:tc>
                <a:tc>
                  <a:txBody>
                    <a:bodyPr/>
                    <a:lstStyle/>
                    <a:p>
                      <a:pPr>
                        <a:lnSpc>
                          <a:spcPct val="100000"/>
                        </a:lnSpc>
                        <a:spcBef>
                          <a:spcPts val="685"/>
                        </a:spcBef>
                      </a:pPr>
                      <a:endParaRPr sz="1400">
                        <a:solidFill>
                          <a:schemeClr val="bg1"/>
                        </a:solidFill>
                        <a:latin typeface="Times New Roman"/>
                        <a:cs typeface="Times New Roman"/>
                      </a:endParaRPr>
                    </a:p>
                    <a:p>
                      <a:pPr marL="24130" algn="ctr">
                        <a:lnSpc>
                          <a:spcPct val="100000"/>
                        </a:lnSpc>
                      </a:pPr>
                      <a:r>
                        <a:rPr lang="es" sz="1400" spc="-25">
                          <a:solidFill>
                            <a:schemeClr val="bg1"/>
                          </a:solidFill>
                          <a:latin typeface="Arial"/>
                          <a:cs typeface="Arial"/>
                        </a:rPr>
                        <a:t>SFO</a:t>
                      </a:r>
                      <a:endParaRPr sz="1400">
                        <a:solidFill>
                          <a:schemeClr val="bg1"/>
                        </a:solidFill>
                        <a:latin typeface="Arial"/>
                        <a:cs typeface="Arial"/>
                      </a:endParaRPr>
                    </a:p>
                  </a:txBody>
                  <a:tcPr marL="0" marR="0" marT="86953" marB="0">
                    <a:lnR w="9525">
                      <a:solidFill>
                        <a:srgbClr val="FFFFFF"/>
                      </a:solidFill>
                      <a:prstDash val="solid"/>
                    </a:lnR>
                    <a:lnB w="9525">
                      <a:solidFill>
                        <a:srgbClr val="FFFFFF"/>
                      </a:solidFill>
                      <a:prstDash val="solid"/>
                    </a:lnB>
                    <a:solidFill>
                      <a:srgbClr val="F297D1"/>
                    </a:solidFill>
                  </a:tcPr>
                </a:tc>
                <a:tc>
                  <a:txBody>
                    <a:bodyPr/>
                    <a:lstStyle/>
                    <a:p>
                      <a:pPr>
                        <a:lnSpc>
                          <a:spcPct val="100000"/>
                        </a:lnSpc>
                        <a:spcBef>
                          <a:spcPts val="685"/>
                        </a:spcBef>
                      </a:pPr>
                      <a:endParaRPr sz="1400">
                        <a:solidFill>
                          <a:schemeClr val="bg1"/>
                        </a:solidFill>
                        <a:latin typeface="Times New Roman"/>
                        <a:cs typeface="Times New Roman"/>
                      </a:endParaRPr>
                    </a:p>
                    <a:p>
                      <a:pPr marL="40005" algn="ctr">
                        <a:lnSpc>
                          <a:spcPct val="100000"/>
                        </a:lnSpc>
                      </a:pPr>
                      <a:r>
                        <a:rPr lang="es" sz="1400" spc="-25">
                          <a:solidFill>
                            <a:schemeClr val="bg1"/>
                          </a:solidFill>
                          <a:latin typeface="Arial"/>
                          <a:cs typeface="Arial"/>
                        </a:rPr>
                        <a:t>LDN</a:t>
                      </a:r>
                      <a:endParaRPr sz="1400">
                        <a:solidFill>
                          <a:schemeClr val="bg1"/>
                        </a:solidFill>
                        <a:latin typeface="Arial"/>
                        <a:cs typeface="Arial"/>
                      </a:endParaRPr>
                    </a:p>
                  </a:txBody>
                  <a:tcPr marL="0" marR="0" marT="86953" marB="0">
                    <a:lnL w="9525">
                      <a:solidFill>
                        <a:srgbClr val="FFFFFF"/>
                      </a:solidFill>
                      <a:prstDash val="solid"/>
                    </a:lnL>
                    <a:lnB w="9525">
                      <a:solidFill>
                        <a:srgbClr val="FFFFFF"/>
                      </a:solidFill>
                      <a:prstDash val="solid"/>
                    </a:lnB>
                    <a:solidFill>
                      <a:srgbClr val="81C5DC"/>
                    </a:solidFill>
                  </a:tcPr>
                </a:tc>
                <a:extLst>
                  <a:ext uri="{0D108BD9-81ED-4DB2-BD59-A6C34878D82A}">
                    <a16:rowId xmlns:a16="http://schemas.microsoft.com/office/drawing/2014/main" val="10000"/>
                  </a:ext>
                </a:extLst>
              </a:tr>
              <a:tr h="804784">
                <a:tc>
                  <a:txBody>
                    <a:bodyPr/>
                    <a:lstStyle/>
                    <a:p>
                      <a:pPr>
                        <a:lnSpc>
                          <a:spcPct val="100000"/>
                        </a:lnSpc>
                      </a:pPr>
                      <a:endParaRPr sz="1500">
                        <a:solidFill>
                          <a:schemeClr val="bg1"/>
                        </a:solidFill>
                        <a:latin typeface="Times New Roman"/>
                        <a:cs typeface="Times New Roman"/>
                      </a:endParaRPr>
                    </a:p>
                  </a:txBody>
                  <a:tcPr marL="0" marR="0" marT="0" marB="0">
                    <a:lnT w="9525">
                      <a:solidFill>
                        <a:srgbClr val="FFFFFF"/>
                      </a:solidFill>
                      <a:prstDash val="solid"/>
                    </a:lnT>
                    <a:lnB w="28575">
                      <a:solidFill>
                        <a:srgbClr val="FFFFFF"/>
                      </a:solidFill>
                      <a:prstDash val="solid"/>
                    </a:lnB>
                    <a:solidFill>
                      <a:srgbClr val="D9D9D9"/>
                    </a:solidFill>
                  </a:tcPr>
                </a:tc>
                <a:tc>
                  <a:txBody>
                    <a:bodyPr/>
                    <a:lstStyle/>
                    <a:p>
                      <a:pPr>
                        <a:lnSpc>
                          <a:spcPct val="100000"/>
                        </a:lnSpc>
                        <a:spcBef>
                          <a:spcPts val="650"/>
                        </a:spcBef>
                      </a:pPr>
                      <a:endParaRPr sz="1400" dirty="0">
                        <a:solidFill>
                          <a:schemeClr val="bg1"/>
                        </a:solidFill>
                        <a:latin typeface="Times New Roman"/>
                        <a:cs typeface="Times New Roman"/>
                      </a:endParaRPr>
                    </a:p>
                    <a:p>
                      <a:pPr marR="40640" algn="ctr">
                        <a:lnSpc>
                          <a:spcPct val="100000"/>
                        </a:lnSpc>
                      </a:pPr>
                      <a:r>
                        <a:rPr lang="es" sz="1400" spc="-10" dirty="0">
                          <a:solidFill>
                            <a:schemeClr val="bg1"/>
                          </a:solidFill>
                          <a:latin typeface="Arial"/>
                          <a:cs typeface="Arial"/>
                        </a:rPr>
                        <a:t>[0,1]</a:t>
                      </a:r>
                      <a:endParaRPr sz="1400" dirty="0">
                        <a:solidFill>
                          <a:schemeClr val="bg1"/>
                        </a:solidFill>
                        <a:latin typeface="Arial"/>
                        <a:cs typeface="Arial"/>
                      </a:endParaRPr>
                    </a:p>
                  </a:txBody>
                  <a:tcPr marL="0" marR="0" marT="82509" marB="0">
                    <a:lnR w="9525">
                      <a:solidFill>
                        <a:srgbClr val="FFFFFF"/>
                      </a:solidFill>
                      <a:prstDash val="solid"/>
                    </a:lnR>
                    <a:lnT w="9525">
                      <a:solidFill>
                        <a:srgbClr val="FFFFFF"/>
                      </a:solidFill>
                      <a:prstDash val="solid"/>
                    </a:lnT>
                    <a:lnB w="28575">
                      <a:solidFill>
                        <a:srgbClr val="FFFFFF"/>
                      </a:solidFill>
                      <a:prstDash val="solid"/>
                    </a:lnB>
                    <a:solidFill>
                      <a:srgbClr val="E9D1DD"/>
                    </a:solidFill>
                  </a:tcPr>
                </a:tc>
                <a:tc>
                  <a:txBody>
                    <a:bodyPr/>
                    <a:lstStyle/>
                    <a:p>
                      <a:pPr>
                        <a:lnSpc>
                          <a:spcPct val="100000"/>
                        </a:lnSpc>
                        <a:spcBef>
                          <a:spcPts val="650"/>
                        </a:spcBef>
                      </a:pPr>
                      <a:endParaRPr sz="1400" dirty="0">
                        <a:solidFill>
                          <a:schemeClr val="bg1"/>
                        </a:solidFill>
                        <a:latin typeface="Times New Roman"/>
                        <a:cs typeface="Times New Roman"/>
                      </a:endParaRPr>
                    </a:p>
                    <a:p>
                      <a:pPr marL="3175" algn="ctr">
                        <a:lnSpc>
                          <a:spcPct val="100000"/>
                        </a:lnSpc>
                      </a:pPr>
                      <a:r>
                        <a:rPr lang="es" sz="1400" spc="-10" dirty="0">
                          <a:solidFill>
                            <a:schemeClr val="bg1"/>
                          </a:solidFill>
                          <a:latin typeface="Arial"/>
                          <a:cs typeface="Arial"/>
                        </a:rPr>
                        <a:t>[0,1]</a:t>
                      </a:r>
                      <a:endParaRPr sz="1400" dirty="0">
                        <a:solidFill>
                          <a:schemeClr val="bg1"/>
                        </a:solidFill>
                        <a:latin typeface="Arial"/>
                        <a:cs typeface="Arial"/>
                      </a:endParaRPr>
                    </a:p>
                  </a:txBody>
                  <a:tcPr marL="0" marR="0" marT="82509" marB="0">
                    <a:lnL w="9525">
                      <a:solidFill>
                        <a:srgbClr val="FFFFFF"/>
                      </a:solidFill>
                      <a:prstDash val="solid"/>
                    </a:lnL>
                    <a:lnT w="9525">
                      <a:solidFill>
                        <a:srgbClr val="FFFFFF"/>
                      </a:solidFill>
                      <a:prstDash val="solid"/>
                    </a:lnT>
                    <a:lnB w="28575">
                      <a:solidFill>
                        <a:srgbClr val="FFFFFF"/>
                      </a:solidFill>
                      <a:prstDash val="solid"/>
                    </a:lnB>
                    <a:solidFill>
                      <a:srgbClr val="8FC5DC">
                        <a:alpha val="67839"/>
                      </a:srgbClr>
                    </a:solidFill>
                  </a:tcPr>
                </a:tc>
                <a:extLst>
                  <a:ext uri="{0D108BD9-81ED-4DB2-BD59-A6C34878D82A}">
                    <a16:rowId xmlns:a16="http://schemas.microsoft.com/office/drawing/2014/main" val="10001"/>
                  </a:ext>
                </a:extLst>
              </a:tr>
              <a:tr h="802879">
                <a:tc>
                  <a:txBody>
                    <a:bodyPr/>
                    <a:lstStyle/>
                    <a:p>
                      <a:pPr>
                        <a:lnSpc>
                          <a:spcPct val="100000"/>
                        </a:lnSpc>
                      </a:pPr>
                      <a:endParaRPr sz="1500">
                        <a:solidFill>
                          <a:schemeClr val="bg1"/>
                        </a:solidFill>
                        <a:latin typeface="Times New Roman"/>
                        <a:cs typeface="Times New Roman"/>
                      </a:endParaRPr>
                    </a:p>
                  </a:txBody>
                  <a:tcPr marL="0" marR="0" marT="0" marB="0">
                    <a:lnT w="28575">
                      <a:solidFill>
                        <a:srgbClr val="FFFFFF"/>
                      </a:solidFill>
                      <a:prstDash val="solid"/>
                    </a:lnT>
                    <a:solidFill>
                      <a:srgbClr val="D9D9D9"/>
                    </a:solidFill>
                  </a:tcPr>
                </a:tc>
                <a:tc>
                  <a:txBody>
                    <a:bodyPr/>
                    <a:lstStyle/>
                    <a:p>
                      <a:pPr>
                        <a:lnSpc>
                          <a:spcPct val="100000"/>
                        </a:lnSpc>
                      </a:pPr>
                      <a:endParaRPr sz="1500">
                        <a:solidFill>
                          <a:schemeClr val="bg1"/>
                        </a:solidFill>
                        <a:latin typeface="Times New Roman"/>
                        <a:cs typeface="Times New Roman"/>
                      </a:endParaRPr>
                    </a:p>
                  </a:txBody>
                  <a:tcPr marL="0" marR="0" marT="0" marB="0">
                    <a:lnR w="9525">
                      <a:solidFill>
                        <a:srgbClr val="FFFFFF"/>
                      </a:solidFill>
                      <a:prstDash val="solid"/>
                    </a:lnR>
                    <a:lnT w="28575">
                      <a:solidFill>
                        <a:srgbClr val="FFFFFF"/>
                      </a:solidFill>
                      <a:prstDash val="solid"/>
                    </a:lnT>
                    <a:solidFill>
                      <a:srgbClr val="E9D1DD"/>
                    </a:solidFill>
                  </a:tcPr>
                </a:tc>
                <a:tc>
                  <a:txBody>
                    <a:bodyPr/>
                    <a:lstStyle/>
                    <a:p>
                      <a:pPr>
                        <a:lnSpc>
                          <a:spcPct val="100000"/>
                        </a:lnSpc>
                      </a:pPr>
                      <a:endParaRPr sz="1500" dirty="0">
                        <a:solidFill>
                          <a:schemeClr val="bg1"/>
                        </a:solidFill>
                        <a:latin typeface="Times New Roman"/>
                        <a:cs typeface="Times New Roman"/>
                      </a:endParaRPr>
                    </a:p>
                  </a:txBody>
                  <a:tcPr marL="0" marR="0" marT="0" marB="0">
                    <a:lnL w="9525">
                      <a:solidFill>
                        <a:srgbClr val="FFFFFF"/>
                      </a:solidFill>
                      <a:prstDash val="solid"/>
                    </a:lnL>
                    <a:lnT w="28575">
                      <a:solidFill>
                        <a:srgbClr val="FFFFFF"/>
                      </a:solidFill>
                      <a:prstDash val="solid"/>
                    </a:lnT>
                    <a:solidFill>
                      <a:srgbClr val="8FC5DC">
                        <a:alpha val="67839"/>
                      </a:srgbClr>
                    </a:solidFill>
                  </a:tcPr>
                </a:tc>
                <a:extLst>
                  <a:ext uri="{0D108BD9-81ED-4DB2-BD59-A6C34878D82A}">
                    <a16:rowId xmlns:a16="http://schemas.microsoft.com/office/drawing/2014/main" val="10002"/>
                  </a:ext>
                </a:extLst>
              </a:tr>
            </a:tbl>
          </a:graphicData>
        </a:graphic>
      </p:graphicFrame>
      <p:graphicFrame>
        <p:nvGraphicFramePr>
          <p:cNvPr id="4" name="object 4"/>
          <p:cNvGraphicFramePr>
            <a:graphicFrameLocks noGrp="1"/>
          </p:cNvGraphicFramePr>
          <p:nvPr/>
        </p:nvGraphicFramePr>
        <p:xfrm>
          <a:off x="3055171" y="2083967"/>
          <a:ext cx="1666690" cy="2404197"/>
        </p:xfrm>
        <a:graphic>
          <a:graphicData uri="http://schemas.openxmlformats.org/drawingml/2006/table">
            <a:tbl>
              <a:tblPr firstRow="1" bandRow="1">
                <a:tableStyleId>{2D5ABB26-0587-4C30-8999-92F81FD0307C}</a:tableStyleId>
              </a:tblPr>
              <a:tblGrid>
                <a:gridCol w="834135">
                  <a:extLst>
                    <a:ext uri="{9D8B030D-6E8A-4147-A177-3AD203B41FA5}">
                      <a16:colId xmlns:a16="http://schemas.microsoft.com/office/drawing/2014/main" val="20000"/>
                    </a:ext>
                  </a:extLst>
                </a:gridCol>
                <a:gridCol w="832555">
                  <a:extLst>
                    <a:ext uri="{9D8B030D-6E8A-4147-A177-3AD203B41FA5}">
                      <a16:colId xmlns:a16="http://schemas.microsoft.com/office/drawing/2014/main" val="20001"/>
                    </a:ext>
                  </a:extLst>
                </a:gridCol>
              </a:tblGrid>
              <a:tr h="795898">
                <a:tc>
                  <a:txBody>
                    <a:bodyPr/>
                    <a:lstStyle/>
                    <a:p>
                      <a:pPr>
                        <a:lnSpc>
                          <a:spcPct val="100000"/>
                        </a:lnSpc>
                        <a:spcBef>
                          <a:spcPts val="615"/>
                        </a:spcBef>
                      </a:pPr>
                      <a:endParaRPr sz="1400">
                        <a:latin typeface="Times New Roman"/>
                        <a:cs typeface="Times New Roman"/>
                      </a:endParaRPr>
                    </a:p>
                    <a:p>
                      <a:pPr marL="217804">
                        <a:lnSpc>
                          <a:spcPct val="100000"/>
                        </a:lnSpc>
                        <a:spcBef>
                          <a:spcPts val="5"/>
                        </a:spcBef>
                      </a:pPr>
                      <a:r>
                        <a:rPr lang="es" sz="1400" spc="-25">
                          <a:latin typeface="Arial"/>
                          <a:cs typeface="Arial"/>
                        </a:rPr>
                        <a:t>id</a:t>
                      </a:r>
                      <a:endParaRPr sz="1400">
                        <a:latin typeface="Arial"/>
                        <a:cs typeface="Arial"/>
                      </a:endParaRPr>
                    </a:p>
                  </a:txBody>
                  <a:tcPr marL="0" marR="0" marT="78067" marB="0">
                    <a:lnR w="6350">
                      <a:solidFill>
                        <a:srgbClr val="FFFFFF"/>
                      </a:solidFill>
                      <a:prstDash val="solid"/>
                    </a:lnR>
                    <a:lnB w="9525">
                      <a:solidFill>
                        <a:srgbClr val="FFFFFF"/>
                      </a:solidFill>
                      <a:prstDash val="solid"/>
                    </a:lnB>
                    <a:solidFill>
                      <a:srgbClr val="A6A6A6"/>
                    </a:solidFill>
                  </a:tcPr>
                </a:tc>
                <a:tc>
                  <a:txBody>
                    <a:bodyPr/>
                    <a:lstStyle/>
                    <a:p>
                      <a:pPr>
                        <a:lnSpc>
                          <a:spcPct val="100000"/>
                        </a:lnSpc>
                        <a:spcBef>
                          <a:spcPts val="615"/>
                        </a:spcBef>
                      </a:pPr>
                      <a:endParaRPr sz="1400" dirty="0">
                        <a:latin typeface="Times New Roman"/>
                        <a:cs typeface="Times New Roman"/>
                      </a:endParaRPr>
                    </a:p>
                    <a:p>
                      <a:pPr marL="133985">
                        <a:lnSpc>
                          <a:spcPct val="100000"/>
                        </a:lnSpc>
                        <a:spcBef>
                          <a:spcPts val="5"/>
                        </a:spcBef>
                      </a:pPr>
                      <a:r>
                        <a:rPr lang="es" sz="1400" spc="-20" dirty="0">
                          <a:latin typeface="Arial"/>
                          <a:cs typeface="Arial"/>
                        </a:rPr>
                        <a:t>Ciudad</a:t>
                      </a:r>
                      <a:endParaRPr sz="1400" dirty="0">
                        <a:latin typeface="Arial"/>
                        <a:cs typeface="Arial"/>
                      </a:endParaRPr>
                    </a:p>
                  </a:txBody>
                  <a:tcPr marL="0" marR="0" marT="78067" marB="0">
                    <a:lnL w="6350">
                      <a:solidFill>
                        <a:srgbClr val="FFFFFF"/>
                      </a:solidFill>
                      <a:prstDash val="solid"/>
                    </a:lnL>
                    <a:lnB w="9525">
                      <a:solidFill>
                        <a:srgbClr val="FFFFFF"/>
                      </a:solidFill>
                      <a:prstDash val="solid"/>
                    </a:lnB>
                    <a:solidFill>
                      <a:srgbClr val="7F7F7F"/>
                    </a:solidFill>
                  </a:tcPr>
                </a:tc>
                <a:extLst>
                  <a:ext uri="{0D108BD9-81ED-4DB2-BD59-A6C34878D82A}">
                    <a16:rowId xmlns:a16="http://schemas.microsoft.com/office/drawing/2014/main" val="10000"/>
                  </a:ext>
                </a:extLst>
              </a:tr>
              <a:tr h="804784">
                <a:tc>
                  <a:txBody>
                    <a:bodyPr/>
                    <a:lstStyle/>
                    <a:p>
                      <a:pPr>
                        <a:lnSpc>
                          <a:spcPct val="100000"/>
                        </a:lnSpc>
                      </a:pPr>
                      <a:endParaRPr sz="1500">
                        <a:latin typeface="Times New Roman"/>
                        <a:cs typeface="Times New Roman"/>
                      </a:endParaRPr>
                    </a:p>
                  </a:txBody>
                  <a:tcPr marL="0" marR="0" marT="0" marB="0">
                    <a:lnR w="6350">
                      <a:solidFill>
                        <a:srgbClr val="FFFFFF"/>
                      </a:solidFill>
                      <a:prstDash val="solid"/>
                    </a:lnR>
                    <a:lnT w="9525">
                      <a:solidFill>
                        <a:srgbClr val="FFFFFF"/>
                      </a:solidFill>
                      <a:prstDash val="solid"/>
                    </a:lnT>
                    <a:lnB w="28575">
                      <a:solidFill>
                        <a:srgbClr val="FFFFFF"/>
                      </a:solidFill>
                      <a:prstDash val="solid"/>
                    </a:lnB>
                    <a:solidFill>
                      <a:srgbClr val="D9D9D9"/>
                    </a:solidFill>
                  </a:tcPr>
                </a:tc>
                <a:tc>
                  <a:txBody>
                    <a:bodyPr/>
                    <a:lstStyle/>
                    <a:p>
                      <a:pPr>
                        <a:lnSpc>
                          <a:spcPct val="100000"/>
                        </a:lnSpc>
                        <a:spcBef>
                          <a:spcPts val="680"/>
                        </a:spcBef>
                      </a:pPr>
                      <a:endParaRPr sz="1400" dirty="0">
                        <a:latin typeface="Times New Roman"/>
                        <a:cs typeface="Times New Roman"/>
                      </a:endParaRPr>
                    </a:p>
                    <a:p>
                      <a:pPr marL="133985">
                        <a:lnSpc>
                          <a:spcPct val="100000"/>
                        </a:lnSpc>
                      </a:pPr>
                      <a:r>
                        <a:rPr lang="es" sz="1400" spc="-25" dirty="0">
                          <a:latin typeface="Arial"/>
                          <a:cs typeface="Arial"/>
                        </a:rPr>
                        <a:t>SFO</a:t>
                      </a:r>
                      <a:endParaRPr sz="1400" dirty="0">
                        <a:latin typeface="Arial"/>
                        <a:cs typeface="Arial"/>
                      </a:endParaRPr>
                    </a:p>
                  </a:txBody>
                  <a:tcPr marL="0" marR="0" marT="86318" marB="0">
                    <a:lnL w="6350">
                      <a:solidFill>
                        <a:srgbClr val="FFFFFF"/>
                      </a:solidFill>
                      <a:prstDash val="solid"/>
                    </a:lnL>
                    <a:lnT w="9525">
                      <a:solidFill>
                        <a:srgbClr val="FFFFFF"/>
                      </a:solidFill>
                      <a:prstDash val="solid"/>
                    </a:lnT>
                    <a:lnB w="28575">
                      <a:solidFill>
                        <a:srgbClr val="FFFFFF"/>
                      </a:solidFill>
                      <a:prstDash val="solid"/>
                    </a:lnB>
                    <a:solidFill>
                      <a:srgbClr val="F297D1"/>
                    </a:solidFill>
                  </a:tcPr>
                </a:tc>
                <a:extLst>
                  <a:ext uri="{0D108BD9-81ED-4DB2-BD59-A6C34878D82A}">
                    <a16:rowId xmlns:a16="http://schemas.microsoft.com/office/drawing/2014/main" val="10001"/>
                  </a:ext>
                </a:extLst>
              </a:tr>
              <a:tr h="803514">
                <a:tc>
                  <a:txBody>
                    <a:bodyPr/>
                    <a:lstStyle/>
                    <a:p>
                      <a:pPr>
                        <a:lnSpc>
                          <a:spcPct val="100000"/>
                        </a:lnSpc>
                      </a:pPr>
                      <a:endParaRPr sz="1500">
                        <a:latin typeface="Times New Roman"/>
                        <a:cs typeface="Times New Roman"/>
                      </a:endParaRPr>
                    </a:p>
                  </a:txBody>
                  <a:tcPr marL="0" marR="0" marT="0" marB="0">
                    <a:lnR w="6350">
                      <a:solidFill>
                        <a:srgbClr val="FFFFFF"/>
                      </a:solidFill>
                      <a:prstDash val="solid"/>
                    </a:lnR>
                    <a:lnT w="28575">
                      <a:solidFill>
                        <a:srgbClr val="FFFFFF"/>
                      </a:solidFill>
                      <a:prstDash val="solid"/>
                    </a:lnT>
                    <a:solidFill>
                      <a:srgbClr val="D9D9D9"/>
                    </a:solidFill>
                  </a:tcPr>
                </a:tc>
                <a:tc>
                  <a:txBody>
                    <a:bodyPr/>
                    <a:lstStyle/>
                    <a:p>
                      <a:pPr>
                        <a:lnSpc>
                          <a:spcPct val="100000"/>
                        </a:lnSpc>
                        <a:spcBef>
                          <a:spcPts val="890"/>
                        </a:spcBef>
                      </a:pPr>
                      <a:endParaRPr sz="1400" dirty="0">
                        <a:latin typeface="Times New Roman"/>
                        <a:cs typeface="Times New Roman"/>
                      </a:endParaRPr>
                    </a:p>
                    <a:p>
                      <a:pPr marL="133985">
                        <a:lnSpc>
                          <a:spcPct val="100000"/>
                        </a:lnSpc>
                        <a:spcBef>
                          <a:spcPts val="5"/>
                        </a:spcBef>
                      </a:pPr>
                      <a:r>
                        <a:rPr lang="es" sz="1400" spc="-25" dirty="0">
                          <a:latin typeface="Arial"/>
                          <a:cs typeface="Arial"/>
                        </a:rPr>
                        <a:t>LDN</a:t>
                      </a:r>
                      <a:endParaRPr sz="1400" dirty="0">
                        <a:latin typeface="Arial"/>
                        <a:cs typeface="Arial"/>
                      </a:endParaRPr>
                    </a:p>
                  </a:txBody>
                  <a:tcPr marL="0" marR="0" marT="112974" marB="0">
                    <a:lnL w="6350">
                      <a:solidFill>
                        <a:srgbClr val="FFFFFF"/>
                      </a:solidFill>
                      <a:prstDash val="solid"/>
                    </a:lnL>
                    <a:lnT w="28575">
                      <a:solidFill>
                        <a:srgbClr val="FFFFFF"/>
                      </a:solidFill>
                      <a:prstDash val="solid"/>
                    </a:lnT>
                    <a:solidFill>
                      <a:srgbClr val="81C5DC"/>
                    </a:solidFill>
                  </a:tcPr>
                </a:tc>
                <a:extLst>
                  <a:ext uri="{0D108BD9-81ED-4DB2-BD59-A6C34878D82A}">
                    <a16:rowId xmlns:a16="http://schemas.microsoft.com/office/drawing/2014/main" val="10002"/>
                  </a:ext>
                </a:extLst>
              </a:tr>
            </a:tbl>
          </a:graphicData>
        </a:graphic>
      </p:graphicFrame>
      <p:sp>
        <p:nvSpPr>
          <p:cNvPr id="5" name="object 5"/>
          <p:cNvSpPr txBox="1"/>
          <p:nvPr/>
        </p:nvSpPr>
        <p:spPr>
          <a:xfrm>
            <a:off x="3198428" y="1246520"/>
            <a:ext cx="1666690" cy="566743"/>
          </a:xfrm>
          <a:prstGeom prst="rect">
            <a:avLst/>
          </a:prstGeom>
        </p:spPr>
        <p:txBody>
          <a:bodyPr vert="horz" wrap="square" lIns="0" tIns="12693" rIns="0" bIns="0" rtlCol="0">
            <a:spAutoFit/>
          </a:bodyPr>
          <a:lstStyle/>
          <a:p>
            <a:pPr marL="12695" defTabSz="914126">
              <a:spcBef>
                <a:spcPts val="100"/>
              </a:spcBef>
            </a:pPr>
            <a:r>
              <a:rPr lang="es" sz="1800" spc="-30" dirty="0">
                <a:solidFill>
                  <a:srgbClr val="000000">
                    <a:lumMod val="50000"/>
                    <a:lumOff val="50000"/>
                  </a:srgbClr>
                </a:solidFill>
                <a:latin typeface="Open Sans" pitchFamily="2" charset="0"/>
                <a:ea typeface="Open Sans" pitchFamily="2" charset="0"/>
                <a:cs typeface="Open Sans" pitchFamily="2" charset="0"/>
              </a:rPr>
              <a:t>Datos categóricos</a:t>
            </a:r>
            <a:endParaRPr sz="1800" dirty="0">
              <a:solidFill>
                <a:srgbClr val="000000">
                  <a:lumMod val="50000"/>
                  <a:lumOff val="50000"/>
                </a:srgbClr>
              </a:solidFill>
              <a:latin typeface="Open Sans" pitchFamily="2" charset="0"/>
              <a:ea typeface="Open Sans" pitchFamily="2" charset="0"/>
              <a:cs typeface="Open Sans" pitchFamily="2" charset="0"/>
            </a:endParaRPr>
          </a:p>
        </p:txBody>
      </p:sp>
      <p:sp>
        <p:nvSpPr>
          <p:cNvPr id="6" name="object 6"/>
          <p:cNvSpPr txBox="1"/>
          <p:nvPr/>
        </p:nvSpPr>
        <p:spPr>
          <a:xfrm>
            <a:off x="6679004" y="1246519"/>
            <a:ext cx="2382536" cy="299573"/>
          </a:xfrm>
          <a:prstGeom prst="rect">
            <a:avLst/>
          </a:prstGeom>
        </p:spPr>
        <p:txBody>
          <a:bodyPr vert="horz" wrap="square" lIns="0" tIns="12693" rIns="0" bIns="0" rtlCol="0">
            <a:spAutoFit/>
          </a:bodyPr>
          <a:lstStyle/>
          <a:p>
            <a:pPr marL="12695" defTabSz="914126">
              <a:spcBef>
                <a:spcPts val="100"/>
              </a:spcBef>
            </a:pPr>
            <a:r>
              <a:rPr lang="es" sz="1800" spc="-40" dirty="0">
                <a:solidFill>
                  <a:srgbClr val="000000">
                    <a:lumMod val="50000"/>
                    <a:lumOff val="50000"/>
                  </a:srgbClr>
                </a:solidFill>
                <a:latin typeface="Open Sans" pitchFamily="2" charset="0"/>
                <a:ea typeface="Open Sans" pitchFamily="2" charset="0"/>
                <a:cs typeface="Open Sans" pitchFamily="2" charset="0"/>
              </a:rPr>
              <a:t>Codificación one-hot</a:t>
            </a:r>
            <a:endParaRPr sz="1800" dirty="0">
              <a:solidFill>
                <a:srgbClr val="000000">
                  <a:lumMod val="50000"/>
                  <a:lumOff val="50000"/>
                </a:srgbClr>
              </a:solidFill>
              <a:latin typeface="Open Sans" pitchFamily="2" charset="0"/>
              <a:ea typeface="Open Sans" pitchFamily="2" charset="0"/>
              <a:cs typeface="Open Sans" pitchFamily="2" charset="0"/>
            </a:endParaRPr>
          </a:p>
        </p:txBody>
      </p:sp>
      <p:sp>
        <p:nvSpPr>
          <p:cNvPr id="7" name="object 7"/>
          <p:cNvSpPr/>
          <p:nvPr/>
        </p:nvSpPr>
        <p:spPr>
          <a:xfrm>
            <a:off x="5092401" y="2876795"/>
            <a:ext cx="1216062" cy="484902"/>
          </a:xfrm>
          <a:custGeom>
            <a:avLst/>
            <a:gdLst/>
            <a:ahLst/>
            <a:cxnLst/>
            <a:rect l="l" t="t" r="r" b="b"/>
            <a:pathLst>
              <a:path w="1216660" h="485139">
                <a:moveTo>
                  <a:pt x="973836" y="0"/>
                </a:moveTo>
                <a:lnTo>
                  <a:pt x="973836" y="121157"/>
                </a:lnTo>
                <a:lnTo>
                  <a:pt x="242314" y="121157"/>
                </a:lnTo>
                <a:lnTo>
                  <a:pt x="242314" y="0"/>
                </a:lnTo>
                <a:lnTo>
                  <a:pt x="0" y="242315"/>
                </a:lnTo>
                <a:lnTo>
                  <a:pt x="242314" y="484631"/>
                </a:lnTo>
                <a:lnTo>
                  <a:pt x="242314" y="363474"/>
                </a:lnTo>
                <a:lnTo>
                  <a:pt x="973836" y="363474"/>
                </a:lnTo>
                <a:lnTo>
                  <a:pt x="973836" y="484631"/>
                </a:lnTo>
                <a:lnTo>
                  <a:pt x="1216152" y="242315"/>
                </a:lnTo>
                <a:lnTo>
                  <a:pt x="973836" y="0"/>
                </a:lnTo>
                <a:close/>
              </a:path>
            </a:pathLst>
          </a:custGeom>
          <a:solidFill>
            <a:srgbClr val="BFBFBF"/>
          </a:solidFill>
        </p:spPr>
        <p:txBody>
          <a:bodyPr wrap="square" lIns="0" tIns="0" rIns="0" bIns="0" rtlCol="0"/>
          <a:lstStyle/>
          <a:p>
            <a:pPr defTabSz="914126"/>
            <a:endParaRPr>
              <a:solidFill>
                <a:srgbClr val="000000">
                  <a:lumMod val="50000"/>
                  <a:lumOff val="50000"/>
                </a:srgbClr>
              </a:solidFill>
              <a:latin typeface="Open Sans" pitchFamily="2" charset="0"/>
              <a:ea typeface="Open Sans" pitchFamily="2" charset="0"/>
              <a:cs typeface="Open Sans" pitchFamily="2" charset="0"/>
            </a:endParaRPr>
          </a:p>
        </p:txBody>
      </p:sp>
      <p:sp>
        <p:nvSpPr>
          <p:cNvPr id="8" name="object 8"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pc="-65"/>
              <a:t>Cuantización de datos</a:t>
            </a:r>
          </a:p>
        </p:txBody>
      </p:sp>
      <p:sp>
        <p:nvSpPr>
          <p:cNvPr id="9" name="object 9"/>
          <p:cNvSpPr txBox="1"/>
          <p:nvPr/>
        </p:nvSpPr>
        <p:spPr>
          <a:xfrm>
            <a:off x="4467647" y="5019692"/>
            <a:ext cx="3402624" cy="289780"/>
          </a:xfrm>
          <a:prstGeom prst="rect">
            <a:avLst/>
          </a:prstGeom>
        </p:spPr>
        <p:txBody>
          <a:bodyPr vert="horz" wrap="square" lIns="0" tIns="12693" rIns="0" bIns="0" rtlCol="0">
            <a:spAutoFit/>
          </a:bodyPr>
          <a:lstStyle/>
          <a:p>
            <a:pPr marL="12695" defTabSz="914126">
              <a:spcBef>
                <a:spcPts val="100"/>
              </a:spcBef>
            </a:pPr>
            <a:r>
              <a:rPr lang="es" sz="1800" spc="-35" dirty="0">
                <a:solidFill>
                  <a:srgbClr val="000000">
                    <a:lumMod val="50000"/>
                    <a:lumOff val="50000"/>
                  </a:srgbClr>
                </a:solidFill>
                <a:latin typeface="Open Sans" pitchFamily="2" charset="0"/>
                <a:ea typeface="Open Sans" pitchFamily="2" charset="0"/>
                <a:cs typeface="Open Sans" pitchFamily="2" charset="0"/>
              </a:rPr>
              <a:t>pd.get_dummies(df.cities)</a:t>
            </a:r>
            <a:endParaRPr sz="1800" dirty="0">
              <a:solidFill>
                <a:srgbClr val="000000">
                  <a:lumMod val="50000"/>
                  <a:lumOff val="50000"/>
                </a:srgbClr>
              </a:solidFill>
              <a:latin typeface="Open Sans" pitchFamily="2" charset="0"/>
              <a:ea typeface="Open Sans" pitchFamily="2" charset="0"/>
              <a:cs typeface="Open Sans"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301599" y="1247443"/>
            <a:ext cx="7946993" cy="390967"/>
          </a:xfrm>
          <a:prstGeom prst="rect">
            <a:avLst/>
          </a:prstGeom>
        </p:spPr>
        <p:txBody>
          <a:bodyPr vert="horz" wrap="square" lIns="0" tIns="12693" rIns="0" bIns="0" rtlCol="0">
            <a:spAutoFit/>
          </a:bodyPr>
          <a:lstStyle/>
          <a:p>
            <a:pPr marL="12695" defTabSz="914126">
              <a:spcBef>
                <a:spcPts val="100"/>
              </a:spcBef>
            </a:pPr>
            <a:r>
              <a:rPr lang="es" sz="2400" spc="-75" dirty="0">
                <a:solidFill>
                  <a:srgbClr val="000000"/>
                </a:solidFill>
                <a:latin typeface="Open Sans" pitchFamily="2" charset="0"/>
                <a:ea typeface="Open Sans" pitchFamily="2" charset="0"/>
                <a:cs typeface="Open Sans" pitchFamily="2" charset="0"/>
              </a:rPr>
              <a:t>Los DataFrames pueden unirse con otros dataframes.</a:t>
            </a:r>
            <a:endParaRPr sz="2400" dirty="0">
              <a:solidFill>
                <a:srgbClr val="000000"/>
              </a:solidFill>
              <a:latin typeface="Open Sans" pitchFamily="2" charset="0"/>
              <a:ea typeface="Open Sans" pitchFamily="2" charset="0"/>
              <a:cs typeface="Open Sans" pitchFamily="2" charset="0"/>
            </a:endParaRPr>
          </a:p>
        </p:txBody>
      </p:sp>
      <p:grpSp>
        <p:nvGrpSpPr>
          <p:cNvPr id="4" name="object 4"/>
          <p:cNvGrpSpPr/>
          <p:nvPr/>
        </p:nvGrpSpPr>
        <p:grpSpPr>
          <a:xfrm>
            <a:off x="3714810" y="2537420"/>
            <a:ext cx="4760793" cy="2381984"/>
            <a:chOff x="3464073" y="3036864"/>
            <a:chExt cx="4763135" cy="2383155"/>
          </a:xfrm>
        </p:grpSpPr>
        <p:sp>
          <p:nvSpPr>
            <p:cNvPr id="5" name="object 5"/>
            <p:cNvSpPr/>
            <p:nvPr/>
          </p:nvSpPr>
          <p:spPr>
            <a:xfrm>
              <a:off x="3467248" y="3040039"/>
              <a:ext cx="2376805" cy="2376805"/>
            </a:xfrm>
            <a:custGeom>
              <a:avLst/>
              <a:gdLst/>
              <a:ahLst/>
              <a:cxnLst/>
              <a:rect l="l" t="t" r="r" b="b"/>
              <a:pathLst>
                <a:path w="2376804" h="2376804">
                  <a:moveTo>
                    <a:pt x="0" y="0"/>
                  </a:moveTo>
                  <a:lnTo>
                    <a:pt x="2376264" y="0"/>
                  </a:lnTo>
                  <a:lnTo>
                    <a:pt x="2376264"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6" name="object 6"/>
            <p:cNvSpPr/>
            <p:nvPr/>
          </p:nvSpPr>
          <p:spPr>
            <a:xfrm>
              <a:off x="5847307" y="3040039"/>
              <a:ext cx="2376805" cy="2376805"/>
            </a:xfrm>
            <a:custGeom>
              <a:avLst/>
              <a:gdLst/>
              <a:ahLst/>
              <a:cxnLst/>
              <a:rect l="l" t="t" r="r" b="b"/>
              <a:pathLst>
                <a:path w="2376804" h="2376804">
                  <a:moveTo>
                    <a:pt x="0" y="0"/>
                  </a:moveTo>
                  <a:lnTo>
                    <a:pt x="2376264" y="0"/>
                  </a:lnTo>
                  <a:lnTo>
                    <a:pt x="2376264"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grpSp>
      <p:sp>
        <p:nvSpPr>
          <p:cNvPr id="7" name="object 7"/>
          <p:cNvSpPr txBox="1"/>
          <p:nvPr/>
        </p:nvSpPr>
        <p:spPr>
          <a:xfrm>
            <a:off x="2065547" y="3553389"/>
            <a:ext cx="1537052" cy="289780"/>
          </a:xfrm>
          <a:prstGeom prst="rect">
            <a:avLst/>
          </a:prstGeom>
        </p:spPr>
        <p:txBody>
          <a:bodyPr vert="horz" wrap="square" lIns="0" tIns="12693" rIns="0" bIns="0" rtlCol="0">
            <a:spAutoFit/>
          </a:bodyPr>
          <a:lstStyle/>
          <a:p>
            <a:pPr marL="12695" defTabSz="914126">
              <a:spcBef>
                <a:spcPts val="100"/>
              </a:spcBef>
            </a:pPr>
            <a:r>
              <a:rPr lang="es" sz="1800" spc="-40" dirty="0">
                <a:solidFill>
                  <a:srgbClr val="000000"/>
                </a:solidFill>
                <a:latin typeface="Open Sans" pitchFamily="2" charset="0"/>
                <a:ea typeface="Open Sans" pitchFamily="2" charset="0"/>
                <a:cs typeface="Open Sans" pitchFamily="2" charset="0"/>
              </a:rPr>
              <a:t>DataFrame 1</a:t>
            </a:r>
            <a:endParaRPr sz="1800" dirty="0">
              <a:solidFill>
                <a:srgbClr val="000000"/>
              </a:solidFill>
              <a:latin typeface="Open Sans" pitchFamily="2" charset="0"/>
              <a:ea typeface="Open Sans" pitchFamily="2" charset="0"/>
              <a:cs typeface="Open Sans" pitchFamily="2" charset="0"/>
            </a:endParaRPr>
          </a:p>
        </p:txBody>
      </p:sp>
      <p:sp>
        <p:nvSpPr>
          <p:cNvPr id="9" name="object 9"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pc="-40"/>
              <a:t>Combinación de datos</a:t>
            </a:r>
          </a:p>
        </p:txBody>
      </p:sp>
      <p:sp>
        <p:nvSpPr>
          <p:cNvPr id="8" name="object 8"/>
          <p:cNvSpPr txBox="1"/>
          <p:nvPr/>
        </p:nvSpPr>
        <p:spPr>
          <a:xfrm>
            <a:off x="8798967" y="3480272"/>
            <a:ext cx="1701373" cy="289780"/>
          </a:xfrm>
          <a:prstGeom prst="rect">
            <a:avLst/>
          </a:prstGeom>
        </p:spPr>
        <p:txBody>
          <a:bodyPr vert="horz" wrap="square" lIns="0" tIns="12693" rIns="0" bIns="0" rtlCol="0">
            <a:spAutoFit/>
          </a:bodyPr>
          <a:lstStyle/>
          <a:p>
            <a:pPr marL="12695" defTabSz="914126">
              <a:spcBef>
                <a:spcPts val="100"/>
              </a:spcBef>
            </a:pPr>
            <a:r>
              <a:rPr lang="es" sz="1800" spc="-40" dirty="0">
                <a:solidFill>
                  <a:srgbClr val="000000"/>
                </a:solidFill>
                <a:latin typeface="Open Sans" pitchFamily="2" charset="0"/>
                <a:ea typeface="Open Sans" pitchFamily="2" charset="0"/>
                <a:cs typeface="Open Sans" pitchFamily="2" charset="0"/>
              </a:rPr>
              <a:t>DataFrame 2</a:t>
            </a:r>
            <a:endParaRPr sz="1800" dirty="0">
              <a:solidFill>
                <a:srgbClr val="000000"/>
              </a:solidFill>
              <a:latin typeface="Open Sans" pitchFamily="2" charset="0"/>
              <a:ea typeface="Open Sans" pitchFamily="2" charset="0"/>
              <a:cs typeface="Open Sans" pitchFamily="2" charset="0"/>
            </a:endParaRPr>
          </a:p>
        </p:txBody>
      </p:sp>
      <p:sp>
        <p:nvSpPr>
          <p:cNvPr id="10" name="object 10"/>
          <p:cNvSpPr txBox="1"/>
          <p:nvPr/>
        </p:nvSpPr>
        <p:spPr>
          <a:xfrm>
            <a:off x="5526815" y="3394971"/>
            <a:ext cx="1997033" cy="565456"/>
          </a:xfrm>
          <a:prstGeom prst="rect">
            <a:avLst/>
          </a:prstGeom>
        </p:spPr>
        <p:txBody>
          <a:bodyPr vert="horz" wrap="square" lIns="0" tIns="26658" rIns="0" bIns="0" rtlCol="0">
            <a:spAutoFit/>
          </a:bodyPr>
          <a:lstStyle/>
          <a:p>
            <a:pPr marL="12695" marR="5077" defTabSz="914126">
              <a:lnSpc>
                <a:spcPts val="2110"/>
              </a:lnSpc>
              <a:spcBef>
                <a:spcPts val="210"/>
              </a:spcBef>
            </a:pPr>
            <a:r>
              <a:rPr lang="es" sz="1800" spc="-10" dirty="0">
                <a:solidFill>
                  <a:srgbClr val="000000"/>
                </a:solidFill>
                <a:latin typeface="Open Sans" pitchFamily="2" charset="0"/>
                <a:ea typeface="Open Sans" pitchFamily="2" charset="0"/>
                <a:cs typeface="Open Sans" pitchFamily="2" charset="0"/>
              </a:rPr>
              <a:t>DataFrame combinado</a:t>
            </a:r>
            <a:endParaRPr sz="1800" dirty="0">
              <a:solidFill>
                <a:srgbClr val="000000"/>
              </a:solidFill>
              <a:latin typeface="Open Sans" pitchFamily="2" charset="0"/>
              <a:ea typeface="Open Sans" pitchFamily="2" charset="0"/>
              <a:cs typeface="Open Sans"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5164212" y="445850"/>
            <a:ext cx="3610739" cy="751385"/>
          </a:xfrm>
          <a:prstGeom prst="rect">
            <a:avLst/>
          </a:prstGeom>
        </p:spPr>
        <p:txBody>
          <a:bodyPr vert="horz" wrap="square" lIns="0" tIns="12693" rIns="0" bIns="0" rtlCol="0">
            <a:spAutoFit/>
          </a:bodyPr>
          <a:lstStyle/>
          <a:p>
            <a:pPr marL="12695" defTabSz="914126">
              <a:spcBef>
                <a:spcPts val="100"/>
              </a:spcBef>
            </a:pPr>
            <a:r>
              <a:rPr lang="es" sz="2400" dirty="0">
                <a:solidFill>
                  <a:srgbClr val="000000"/>
                </a:solidFill>
                <a:latin typeface="Open Sans" pitchFamily="2" charset="0"/>
                <a:ea typeface="Open Sans" pitchFamily="2" charset="0"/>
                <a:cs typeface="Open Sans" pitchFamily="2" charset="0"/>
              </a:rPr>
              <a:t>pd.concat ([df1,df2],axis=0)</a:t>
            </a:r>
            <a:endParaRPr sz="2400" dirty="0">
              <a:solidFill>
                <a:srgbClr val="000000"/>
              </a:solidFill>
              <a:latin typeface="Open Sans" pitchFamily="2" charset="0"/>
              <a:ea typeface="Open Sans" pitchFamily="2" charset="0"/>
              <a:cs typeface="Open Sans" pitchFamily="2" charset="0"/>
            </a:endParaRPr>
          </a:p>
        </p:txBody>
      </p:sp>
      <p:sp>
        <p:nvSpPr>
          <p:cNvPr id="4" name="object 4"/>
          <p:cNvSpPr/>
          <p:nvPr/>
        </p:nvSpPr>
        <p:spPr>
          <a:xfrm>
            <a:off x="3531924" y="1966045"/>
            <a:ext cx="2375637" cy="2375637"/>
          </a:xfrm>
          <a:custGeom>
            <a:avLst/>
            <a:gdLst/>
            <a:ahLst/>
            <a:cxnLst/>
            <a:rect l="l" t="t" r="r" b="b"/>
            <a:pathLst>
              <a:path w="2376804" h="2376804">
                <a:moveTo>
                  <a:pt x="0" y="0"/>
                </a:moveTo>
                <a:lnTo>
                  <a:pt x="2376264" y="0"/>
                </a:lnTo>
                <a:lnTo>
                  <a:pt x="2376264"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5" name="object 5"/>
          <p:cNvSpPr txBox="1"/>
          <p:nvPr/>
        </p:nvSpPr>
        <p:spPr>
          <a:xfrm>
            <a:off x="3799503" y="1557683"/>
            <a:ext cx="1521347" cy="289780"/>
          </a:xfrm>
          <a:prstGeom prst="rect">
            <a:avLst/>
          </a:prstGeom>
        </p:spPr>
        <p:txBody>
          <a:bodyPr vert="horz" wrap="square" lIns="0" tIns="12693" rIns="0" bIns="0" rtlCol="0">
            <a:spAutoFit/>
          </a:bodyPr>
          <a:lstStyle/>
          <a:p>
            <a:pPr marL="12695" defTabSz="914126">
              <a:spcBef>
                <a:spcPts val="100"/>
              </a:spcBef>
            </a:pPr>
            <a:r>
              <a:rPr lang="es" sz="1800" spc="-40" dirty="0">
                <a:solidFill>
                  <a:srgbClr val="000000"/>
                </a:solidFill>
                <a:latin typeface="Open Sans" pitchFamily="2" charset="0"/>
                <a:ea typeface="Open Sans" pitchFamily="2" charset="0"/>
                <a:cs typeface="Open Sans" pitchFamily="2" charset="0"/>
              </a:rPr>
              <a:t>DataFrame 1</a:t>
            </a:r>
            <a:endParaRPr sz="1800" dirty="0">
              <a:solidFill>
                <a:srgbClr val="000000"/>
              </a:solidFill>
              <a:latin typeface="Open Sans" pitchFamily="2" charset="0"/>
              <a:ea typeface="Open Sans" pitchFamily="2" charset="0"/>
              <a:cs typeface="Open Sans" pitchFamily="2" charset="0"/>
            </a:endParaRPr>
          </a:p>
        </p:txBody>
      </p:sp>
      <p:sp>
        <p:nvSpPr>
          <p:cNvPr id="6" name="object 6"/>
          <p:cNvSpPr txBox="1"/>
          <p:nvPr/>
        </p:nvSpPr>
        <p:spPr>
          <a:xfrm>
            <a:off x="1883284" y="4759556"/>
            <a:ext cx="1469079" cy="289780"/>
          </a:xfrm>
          <a:prstGeom prst="rect">
            <a:avLst/>
          </a:prstGeom>
        </p:spPr>
        <p:txBody>
          <a:bodyPr vert="horz" wrap="square" lIns="0" tIns="12693" rIns="0" bIns="0" rtlCol="0">
            <a:spAutoFit/>
          </a:bodyPr>
          <a:lstStyle/>
          <a:p>
            <a:pPr marL="12695" defTabSz="914126">
              <a:spcBef>
                <a:spcPts val="100"/>
              </a:spcBef>
            </a:pPr>
            <a:r>
              <a:rPr lang="es" sz="1800" spc="-40" dirty="0">
                <a:solidFill>
                  <a:srgbClr val="000000"/>
                </a:solidFill>
                <a:latin typeface="Open Sans" pitchFamily="2" charset="0"/>
                <a:ea typeface="Open Sans" pitchFamily="2" charset="0"/>
                <a:cs typeface="Open Sans" pitchFamily="2" charset="0"/>
              </a:rPr>
              <a:t>DataFrame 2</a:t>
            </a:r>
            <a:endParaRPr sz="1800" dirty="0">
              <a:solidFill>
                <a:srgbClr val="000000"/>
              </a:solidFill>
              <a:latin typeface="Open Sans" pitchFamily="2" charset="0"/>
              <a:ea typeface="Open Sans" pitchFamily="2" charset="0"/>
              <a:cs typeface="Open Sans" pitchFamily="2" charset="0"/>
            </a:endParaRPr>
          </a:p>
        </p:txBody>
      </p:sp>
      <p:grpSp>
        <p:nvGrpSpPr>
          <p:cNvPr id="7" name="object 7"/>
          <p:cNvGrpSpPr/>
          <p:nvPr/>
        </p:nvGrpSpPr>
        <p:grpSpPr>
          <a:xfrm>
            <a:off x="3542928" y="4569136"/>
            <a:ext cx="2353422" cy="553448"/>
            <a:chOff x="3542466" y="5673330"/>
            <a:chExt cx="2354580" cy="553720"/>
          </a:xfrm>
        </p:grpSpPr>
        <p:sp>
          <p:nvSpPr>
            <p:cNvPr id="8" name="object 8"/>
            <p:cNvSpPr/>
            <p:nvPr/>
          </p:nvSpPr>
          <p:spPr>
            <a:xfrm>
              <a:off x="3545641" y="5676505"/>
              <a:ext cx="2348230" cy="547370"/>
            </a:xfrm>
            <a:custGeom>
              <a:avLst/>
              <a:gdLst/>
              <a:ahLst/>
              <a:cxnLst/>
              <a:rect l="l" t="t" r="r" b="b"/>
              <a:pathLst>
                <a:path w="2348229" h="547370">
                  <a:moveTo>
                    <a:pt x="2347894" y="0"/>
                  </a:moveTo>
                  <a:lnTo>
                    <a:pt x="0" y="0"/>
                  </a:lnTo>
                  <a:lnTo>
                    <a:pt x="0" y="546889"/>
                  </a:lnTo>
                  <a:lnTo>
                    <a:pt x="2347894" y="546889"/>
                  </a:lnTo>
                  <a:lnTo>
                    <a:pt x="2347894" y="0"/>
                  </a:lnTo>
                  <a:close/>
                </a:path>
              </a:pathLst>
            </a:custGeom>
            <a:solidFill>
              <a:srgbClr val="000000"/>
            </a:solidFill>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9" name="object 9"/>
            <p:cNvSpPr/>
            <p:nvPr/>
          </p:nvSpPr>
          <p:spPr>
            <a:xfrm>
              <a:off x="3545641" y="5676505"/>
              <a:ext cx="2348230" cy="547370"/>
            </a:xfrm>
            <a:custGeom>
              <a:avLst/>
              <a:gdLst/>
              <a:ahLst/>
              <a:cxnLst/>
              <a:rect l="l" t="t" r="r" b="b"/>
              <a:pathLst>
                <a:path w="2348229" h="547370">
                  <a:moveTo>
                    <a:pt x="0" y="0"/>
                  </a:moveTo>
                  <a:lnTo>
                    <a:pt x="2347894" y="0"/>
                  </a:lnTo>
                  <a:lnTo>
                    <a:pt x="2347894" y="546889"/>
                  </a:lnTo>
                  <a:lnTo>
                    <a:pt x="0" y="546889"/>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grpSp>
      <p:grpSp>
        <p:nvGrpSpPr>
          <p:cNvPr id="10" name="object 10"/>
          <p:cNvGrpSpPr/>
          <p:nvPr/>
        </p:nvGrpSpPr>
        <p:grpSpPr>
          <a:xfrm>
            <a:off x="6579057" y="1962873"/>
            <a:ext cx="2381984" cy="2928450"/>
            <a:chOff x="6580089" y="3065785"/>
            <a:chExt cx="2383155" cy="2929890"/>
          </a:xfrm>
        </p:grpSpPr>
        <p:sp>
          <p:nvSpPr>
            <p:cNvPr id="11" name="object 11"/>
            <p:cNvSpPr/>
            <p:nvPr/>
          </p:nvSpPr>
          <p:spPr>
            <a:xfrm>
              <a:off x="6583264" y="3068960"/>
              <a:ext cx="2376805" cy="2376805"/>
            </a:xfrm>
            <a:custGeom>
              <a:avLst/>
              <a:gdLst/>
              <a:ahLst/>
              <a:cxnLst/>
              <a:rect l="l" t="t" r="r" b="b"/>
              <a:pathLst>
                <a:path w="2376804" h="2376804">
                  <a:moveTo>
                    <a:pt x="0" y="0"/>
                  </a:moveTo>
                  <a:lnTo>
                    <a:pt x="2376264" y="0"/>
                  </a:lnTo>
                  <a:lnTo>
                    <a:pt x="2376264"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12" name="object 12"/>
            <p:cNvSpPr/>
            <p:nvPr/>
          </p:nvSpPr>
          <p:spPr>
            <a:xfrm>
              <a:off x="6583310" y="5445225"/>
              <a:ext cx="2376805" cy="547370"/>
            </a:xfrm>
            <a:custGeom>
              <a:avLst/>
              <a:gdLst/>
              <a:ahLst/>
              <a:cxnLst/>
              <a:rect l="l" t="t" r="r" b="b"/>
              <a:pathLst>
                <a:path w="2376804" h="547370">
                  <a:moveTo>
                    <a:pt x="2376218" y="0"/>
                  </a:moveTo>
                  <a:lnTo>
                    <a:pt x="0" y="0"/>
                  </a:lnTo>
                  <a:lnTo>
                    <a:pt x="0" y="546888"/>
                  </a:lnTo>
                  <a:lnTo>
                    <a:pt x="2376218" y="546888"/>
                  </a:lnTo>
                  <a:lnTo>
                    <a:pt x="2376218" y="0"/>
                  </a:lnTo>
                  <a:close/>
                </a:path>
              </a:pathLst>
            </a:custGeom>
            <a:solidFill>
              <a:srgbClr val="000000"/>
            </a:solidFill>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13" name="object 13"/>
            <p:cNvSpPr/>
            <p:nvPr/>
          </p:nvSpPr>
          <p:spPr>
            <a:xfrm>
              <a:off x="6583310" y="5445225"/>
              <a:ext cx="2376805" cy="547370"/>
            </a:xfrm>
            <a:custGeom>
              <a:avLst/>
              <a:gdLst/>
              <a:ahLst/>
              <a:cxnLst/>
              <a:rect l="l" t="t" r="r" b="b"/>
              <a:pathLst>
                <a:path w="2376804" h="547370">
                  <a:moveTo>
                    <a:pt x="0" y="0"/>
                  </a:moveTo>
                  <a:lnTo>
                    <a:pt x="2376219" y="0"/>
                  </a:lnTo>
                  <a:lnTo>
                    <a:pt x="2376219" y="546889"/>
                  </a:lnTo>
                  <a:lnTo>
                    <a:pt x="0" y="546889"/>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grpSp>
      <p:sp>
        <p:nvSpPr>
          <p:cNvPr id="14" name="object 14"/>
          <p:cNvSpPr txBox="1"/>
          <p:nvPr/>
        </p:nvSpPr>
        <p:spPr>
          <a:xfrm>
            <a:off x="6745362" y="1557683"/>
            <a:ext cx="2029588" cy="289780"/>
          </a:xfrm>
          <a:prstGeom prst="rect">
            <a:avLst/>
          </a:prstGeom>
        </p:spPr>
        <p:txBody>
          <a:bodyPr vert="horz" wrap="square" lIns="0" tIns="12693" rIns="0" bIns="0" rtlCol="0">
            <a:spAutoFit/>
          </a:bodyPr>
          <a:lstStyle/>
          <a:p>
            <a:pPr marL="12695" defTabSz="914126">
              <a:spcBef>
                <a:spcPts val="100"/>
              </a:spcBef>
            </a:pPr>
            <a:r>
              <a:rPr lang="es" sz="1800" spc="-45" dirty="0">
                <a:solidFill>
                  <a:srgbClr val="000000"/>
                </a:solidFill>
                <a:latin typeface="Open Sans" pitchFamily="2" charset="0"/>
                <a:ea typeface="Open Sans" pitchFamily="2" charset="0"/>
                <a:cs typeface="Open Sans" pitchFamily="2" charset="0"/>
              </a:rPr>
              <a:t>DataFrame nuevo</a:t>
            </a:r>
            <a:endParaRPr sz="1800" dirty="0">
              <a:solidFill>
                <a:srgbClr val="000000"/>
              </a:solidFill>
              <a:latin typeface="Open Sans" pitchFamily="2" charset="0"/>
              <a:ea typeface="Open Sans" pitchFamily="2" charset="0"/>
              <a:cs typeface="Open Sans" pitchFamily="2" charset="0"/>
            </a:endParaRPr>
          </a:p>
        </p:txBody>
      </p:sp>
      <p:sp>
        <p:nvSpPr>
          <p:cNvPr id="15" name="object 15"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pc="-40"/>
              <a:t>Combinación de datos</a:t>
            </a:r>
          </a:p>
        </p:txBody>
      </p:sp>
      <p:sp>
        <p:nvSpPr>
          <p:cNvPr id="19" name="object 19"/>
          <p:cNvSpPr txBox="1"/>
          <p:nvPr/>
        </p:nvSpPr>
        <p:spPr>
          <a:xfrm>
            <a:off x="444031" y="6360525"/>
            <a:ext cx="9440362" cy="175023"/>
          </a:xfrm>
          <a:prstGeom prst="rect">
            <a:avLst/>
          </a:prstGeom>
        </p:spPr>
        <p:txBody>
          <a:bodyPr vert="horz" wrap="square" lIns="0" tIns="5712" rIns="0" bIns="0" rtlCol="0">
            <a:spAutoFit/>
          </a:bodyPr>
          <a:lstStyle/>
          <a:p>
            <a:pPr marL="12695" defTabSz="914126">
              <a:spcBef>
                <a:spcPts val="45"/>
              </a:spcBef>
            </a:pPr>
            <a:r>
              <a:rPr lang="es" sz="1100" spc="-35" dirty="0">
                <a:solidFill>
                  <a:srgbClr val="000000"/>
                </a:solidFill>
                <a:latin typeface="Open Sans" pitchFamily="2" charset="0"/>
                <a:ea typeface="Open Sans" pitchFamily="2" charset="0"/>
                <a:cs typeface="Open Sans" pitchFamily="2" charset="0"/>
                <a:hlinkClick r:id="rId2">
                  <a:extLst>
                    <a:ext uri="{A12FA001-AC4F-418D-AE19-62706E023703}">
                      <ahyp:hlinkClr xmlns:ahyp="http://schemas.microsoft.com/office/drawing/2018/hyperlinkcolor" val="tx"/>
                    </a:ext>
                  </a:extLst>
                </a:hlinkClick>
              </a:rPr>
              <a:t>https://pandas.pydata.org/pandas-docs/stable/reference/api/pandas.concat.html</a:t>
            </a:r>
            <a:endParaRPr sz="1100" dirty="0">
              <a:solidFill>
                <a:srgbClr val="000000"/>
              </a:solidFill>
              <a:latin typeface="Open Sans" pitchFamily="2" charset="0"/>
              <a:ea typeface="Open Sans" pitchFamily="2" charset="0"/>
              <a:cs typeface="Open Sans" pitchFamily="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88D5E-4A26-4C40-1A46-DE9E7E9EB61E}"/>
              </a:ext>
            </a:extLst>
          </p:cNvPr>
          <p:cNvSpPr>
            <a:spLocks noGrp="1"/>
          </p:cNvSpPr>
          <p:nvPr>
            <p:ph type="title"/>
          </p:nvPr>
        </p:nvSpPr>
        <p:spPr/>
        <p:txBody>
          <a:bodyPr/>
          <a:lstStyle/>
          <a:p>
            <a:endParaRPr lang="es-EC" noProof="0" dirty="0"/>
          </a:p>
        </p:txBody>
      </p:sp>
      <p:sp>
        <p:nvSpPr>
          <p:cNvPr id="5" name="Text Placeholder 4">
            <a:extLst>
              <a:ext uri="{FF2B5EF4-FFF2-40B4-BE49-F238E27FC236}">
                <a16:creationId xmlns:a16="http://schemas.microsoft.com/office/drawing/2014/main" id="{D6E4D1F4-6FDF-E53F-7C28-BFFDEC693765}"/>
              </a:ext>
            </a:extLst>
          </p:cNvPr>
          <p:cNvSpPr>
            <a:spLocks noGrp="1"/>
          </p:cNvSpPr>
          <p:nvPr>
            <p:ph type="body" sz="quarter" idx="10"/>
          </p:nvPr>
        </p:nvSpPr>
        <p:spPr/>
        <p:txBody>
          <a:bodyPr/>
          <a:lstStyle/>
          <a:p>
            <a:pPr marL="285750" indent="-285750">
              <a:buFont typeface="Arial" panose="020B0604020202020204" pitchFamily="34" charset="0"/>
              <a:buChar char="•"/>
            </a:pPr>
            <a:r>
              <a:rPr lang="es-EC" dirty="0"/>
              <a:t>Gestión de datos</a:t>
            </a:r>
          </a:p>
          <a:p>
            <a:pPr marL="285750" indent="-285750">
              <a:buFont typeface="Arial" panose="020B0604020202020204" pitchFamily="34" charset="0"/>
              <a:buChar char="•"/>
            </a:pPr>
            <a:r>
              <a:rPr lang="es-EC" dirty="0"/>
              <a:t>Preguntas Fermi</a:t>
            </a:r>
          </a:p>
          <a:p>
            <a:pPr marL="285750" indent="-285750">
              <a:buFont typeface="Arial" panose="020B0604020202020204" pitchFamily="34" charset="0"/>
              <a:buChar char="•"/>
            </a:pPr>
            <a:r>
              <a:rPr lang="es-EC" dirty="0">
                <a:solidFill>
                  <a:schemeClr val="accent6"/>
                </a:solidFill>
              </a:rPr>
              <a:t>Tutorial practico</a:t>
            </a:r>
          </a:p>
          <a:p>
            <a:pPr marL="285750" indent="-285750">
              <a:buFont typeface="Arial" panose="020B0604020202020204" pitchFamily="34" charset="0"/>
              <a:buChar char="•"/>
            </a:pPr>
            <a:r>
              <a:rPr lang="es-EC" dirty="0"/>
              <a:t>De la población a la muestra</a:t>
            </a:r>
          </a:p>
          <a:p>
            <a:pPr marL="285750" indent="-285750">
              <a:buFont typeface="Arial" panose="020B0604020202020204" pitchFamily="34" charset="0"/>
              <a:buChar char="•"/>
            </a:pPr>
            <a:r>
              <a:rPr lang="es-EC" noProof="0" dirty="0"/>
              <a:t>Incertidumbre y probabilidad</a:t>
            </a:r>
          </a:p>
          <a:p>
            <a:pPr marL="285750" indent="-285750">
              <a:buFont typeface="Arial" panose="020B0604020202020204" pitchFamily="34" charset="0"/>
              <a:buChar char="•"/>
            </a:pPr>
            <a:r>
              <a:rPr lang="es-EC" noProof="0" dirty="0"/>
              <a:t>Distribuciones de probabilidad</a:t>
            </a:r>
          </a:p>
          <a:p>
            <a:pPr marL="285750" indent="-285750">
              <a:buFont typeface="Arial" panose="020B0604020202020204" pitchFamily="34" charset="0"/>
              <a:buChar char="•"/>
            </a:pPr>
            <a:r>
              <a:rPr lang="es-EC" noProof="0" dirty="0"/>
              <a:t>El Teorema del Límite Central</a:t>
            </a:r>
          </a:p>
          <a:p>
            <a:pPr marL="285750" indent="-285750">
              <a:buFont typeface="Arial" panose="020B0604020202020204" pitchFamily="34" charset="0"/>
              <a:buChar char="•"/>
            </a:pPr>
            <a:r>
              <a:rPr lang="es-EC" dirty="0">
                <a:solidFill>
                  <a:schemeClr val="accent6"/>
                </a:solidFill>
              </a:rPr>
              <a:t>Tutorial practico</a:t>
            </a:r>
          </a:p>
          <a:p>
            <a:pPr marL="285750" indent="-285750">
              <a:buFont typeface="Arial" panose="020B0604020202020204" pitchFamily="34" charset="0"/>
              <a:buChar char="•"/>
            </a:pPr>
            <a:endParaRPr lang="es-EC" noProof="0" dirty="0"/>
          </a:p>
          <a:p>
            <a:pPr marL="342900" indent="-342900">
              <a:buFont typeface="Arial" panose="020B0604020202020204" pitchFamily="34" charset="0"/>
              <a:buChar char="•"/>
            </a:pPr>
            <a:endParaRPr lang="es-EC" noProof="0" dirty="0"/>
          </a:p>
        </p:txBody>
      </p:sp>
      <p:sp>
        <p:nvSpPr>
          <p:cNvPr id="3" name="TextBox 2">
            <a:extLst>
              <a:ext uri="{FF2B5EF4-FFF2-40B4-BE49-F238E27FC236}">
                <a16:creationId xmlns:a16="http://schemas.microsoft.com/office/drawing/2014/main" id="{E9A91DEE-77E5-9AFE-F181-C6AB4F25C6EF}"/>
              </a:ext>
            </a:extLst>
          </p:cNvPr>
          <p:cNvSpPr txBox="1"/>
          <p:nvPr/>
        </p:nvSpPr>
        <p:spPr>
          <a:xfrm>
            <a:off x="6349990" y="1749652"/>
            <a:ext cx="6096000" cy="769441"/>
          </a:xfrm>
          <a:prstGeom prst="rect">
            <a:avLst/>
          </a:prstGeom>
          <a:noFill/>
        </p:spPr>
        <p:txBody>
          <a:bodyPr wrap="square">
            <a:spAutoFit/>
          </a:bodyPr>
          <a:lstStyle/>
          <a:p>
            <a:r>
              <a:rPr lang="es-EC" sz="2400" b="1" noProof="0" dirty="0">
                <a:solidFill>
                  <a:schemeClr val="accent6"/>
                </a:solidFill>
                <a:latin typeface="Open Sans" pitchFamily="2" charset="0"/>
                <a:ea typeface="Open Sans" pitchFamily="2" charset="0"/>
                <a:cs typeface="Open Sans" pitchFamily="2" charset="0"/>
              </a:rPr>
              <a:t>Fundamentos de Inferencia</a:t>
            </a:r>
          </a:p>
          <a:p>
            <a:r>
              <a:rPr lang="es-EC" sz="2000" noProof="0" dirty="0">
                <a:solidFill>
                  <a:schemeClr val="bg1">
                    <a:lumMod val="50000"/>
                    <a:lumOff val="50000"/>
                  </a:schemeClr>
                </a:solidFill>
                <a:latin typeface="Open Sans" pitchFamily="2" charset="0"/>
                <a:ea typeface="Open Sans" pitchFamily="2" charset="0"/>
                <a:cs typeface="Open Sans" pitchFamily="2" charset="0"/>
              </a:rPr>
              <a:t>De poblaciones a modelos probabilísticos</a:t>
            </a:r>
            <a:endParaRPr lang="es-EC" sz="2000" b="1" noProof="0" dirty="0">
              <a:solidFill>
                <a:schemeClr val="bg1">
                  <a:lumMod val="50000"/>
                  <a:lumOff val="50000"/>
                </a:schemeClr>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360550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201553" y="1086086"/>
            <a:ext cx="5112593" cy="382101"/>
          </a:xfrm>
          <a:prstGeom prst="rect">
            <a:avLst/>
          </a:prstGeom>
        </p:spPr>
        <p:txBody>
          <a:bodyPr vert="horz" wrap="square" lIns="0" tIns="12693" rIns="0" bIns="0" rtlCol="0">
            <a:spAutoFit/>
          </a:bodyPr>
          <a:lstStyle/>
          <a:p>
            <a:pPr marL="12695" defTabSz="914126">
              <a:spcBef>
                <a:spcPts val="100"/>
              </a:spcBef>
            </a:pPr>
            <a:r>
              <a:rPr lang="es" sz="2400" spc="-35" dirty="0">
                <a:solidFill>
                  <a:srgbClr val="000000"/>
                </a:solidFill>
                <a:latin typeface="Open Sans" pitchFamily="2" charset="0"/>
                <a:ea typeface="Open Sans" pitchFamily="2" charset="0"/>
                <a:cs typeface="Open Sans" pitchFamily="2" charset="0"/>
              </a:rPr>
              <a:t>pd.concat([df1,df2],axis=1)</a:t>
            </a:r>
            <a:endParaRPr sz="2400" dirty="0">
              <a:solidFill>
                <a:srgbClr val="000000"/>
              </a:solidFill>
              <a:latin typeface="Open Sans" pitchFamily="2" charset="0"/>
              <a:ea typeface="Open Sans" pitchFamily="2" charset="0"/>
              <a:cs typeface="Open Sans" pitchFamily="2" charset="0"/>
            </a:endParaRPr>
          </a:p>
        </p:txBody>
      </p:sp>
      <p:sp>
        <p:nvSpPr>
          <p:cNvPr id="4" name="object 4"/>
          <p:cNvSpPr/>
          <p:nvPr/>
        </p:nvSpPr>
        <p:spPr>
          <a:xfrm>
            <a:off x="2288693" y="2304816"/>
            <a:ext cx="2375637" cy="2375637"/>
          </a:xfrm>
          <a:custGeom>
            <a:avLst/>
            <a:gdLst/>
            <a:ahLst/>
            <a:cxnLst/>
            <a:rect l="l" t="t" r="r" b="b"/>
            <a:pathLst>
              <a:path w="2376804" h="2376804">
                <a:moveTo>
                  <a:pt x="0" y="0"/>
                </a:moveTo>
                <a:lnTo>
                  <a:pt x="2376264" y="0"/>
                </a:lnTo>
                <a:lnTo>
                  <a:pt x="2376264"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5" name="object 5"/>
          <p:cNvSpPr txBox="1"/>
          <p:nvPr/>
        </p:nvSpPr>
        <p:spPr>
          <a:xfrm>
            <a:off x="2674059" y="1896454"/>
            <a:ext cx="1680635" cy="289780"/>
          </a:xfrm>
          <a:prstGeom prst="rect">
            <a:avLst/>
          </a:prstGeom>
        </p:spPr>
        <p:txBody>
          <a:bodyPr vert="horz" wrap="square" lIns="0" tIns="12693" rIns="0" bIns="0" rtlCol="0">
            <a:spAutoFit/>
          </a:bodyPr>
          <a:lstStyle/>
          <a:p>
            <a:pPr marL="12695" defTabSz="914126">
              <a:spcBef>
                <a:spcPts val="100"/>
              </a:spcBef>
            </a:pPr>
            <a:r>
              <a:rPr lang="es" sz="1800" spc="-40" dirty="0">
                <a:solidFill>
                  <a:srgbClr val="000000"/>
                </a:solidFill>
                <a:latin typeface="Open Sans" pitchFamily="2" charset="0"/>
                <a:ea typeface="Open Sans" pitchFamily="2" charset="0"/>
                <a:cs typeface="Open Sans" pitchFamily="2" charset="0"/>
              </a:rPr>
              <a:t>DataFrame 1</a:t>
            </a:r>
            <a:endParaRPr sz="1800" dirty="0">
              <a:solidFill>
                <a:srgbClr val="000000"/>
              </a:solidFill>
              <a:latin typeface="Open Sans" pitchFamily="2" charset="0"/>
              <a:ea typeface="Open Sans" pitchFamily="2" charset="0"/>
              <a:cs typeface="Open Sans" pitchFamily="2" charset="0"/>
            </a:endParaRPr>
          </a:p>
        </p:txBody>
      </p:sp>
      <p:sp>
        <p:nvSpPr>
          <p:cNvPr id="6" name="object 6"/>
          <p:cNvSpPr txBox="1"/>
          <p:nvPr/>
        </p:nvSpPr>
        <p:spPr>
          <a:xfrm>
            <a:off x="4838400" y="1896454"/>
            <a:ext cx="1764739" cy="289780"/>
          </a:xfrm>
          <a:prstGeom prst="rect">
            <a:avLst/>
          </a:prstGeom>
        </p:spPr>
        <p:txBody>
          <a:bodyPr vert="horz" wrap="square" lIns="0" tIns="12693" rIns="0" bIns="0" rtlCol="0">
            <a:spAutoFit/>
          </a:bodyPr>
          <a:lstStyle/>
          <a:p>
            <a:pPr marL="12695" defTabSz="914126">
              <a:spcBef>
                <a:spcPts val="100"/>
              </a:spcBef>
            </a:pPr>
            <a:r>
              <a:rPr lang="es" sz="1800" spc="-40" dirty="0">
                <a:solidFill>
                  <a:srgbClr val="000000"/>
                </a:solidFill>
                <a:latin typeface="Open Sans" pitchFamily="2" charset="0"/>
                <a:ea typeface="Open Sans" pitchFamily="2" charset="0"/>
                <a:cs typeface="Open Sans" pitchFamily="2" charset="0"/>
              </a:rPr>
              <a:t>DataFrame 2</a:t>
            </a:r>
            <a:endParaRPr sz="1800" dirty="0">
              <a:solidFill>
                <a:srgbClr val="000000"/>
              </a:solidFill>
              <a:latin typeface="Open Sans" pitchFamily="2" charset="0"/>
              <a:ea typeface="Open Sans" pitchFamily="2" charset="0"/>
              <a:cs typeface="Open Sans" pitchFamily="2" charset="0"/>
            </a:endParaRPr>
          </a:p>
        </p:txBody>
      </p:sp>
      <p:grpSp>
        <p:nvGrpSpPr>
          <p:cNvPr id="7" name="object 7"/>
          <p:cNvGrpSpPr/>
          <p:nvPr/>
        </p:nvGrpSpPr>
        <p:grpSpPr>
          <a:xfrm>
            <a:off x="5116414" y="2301644"/>
            <a:ext cx="1014231" cy="2381984"/>
            <a:chOff x="4873452" y="3065785"/>
            <a:chExt cx="1014730" cy="2383155"/>
          </a:xfrm>
        </p:grpSpPr>
        <p:sp>
          <p:nvSpPr>
            <p:cNvPr id="8" name="object 8"/>
            <p:cNvSpPr/>
            <p:nvPr/>
          </p:nvSpPr>
          <p:spPr>
            <a:xfrm>
              <a:off x="4876627" y="3068960"/>
              <a:ext cx="1008380" cy="2376805"/>
            </a:xfrm>
            <a:custGeom>
              <a:avLst/>
              <a:gdLst/>
              <a:ahLst/>
              <a:cxnLst/>
              <a:rect l="l" t="t" r="r" b="b"/>
              <a:pathLst>
                <a:path w="1008379" h="2376804">
                  <a:moveTo>
                    <a:pt x="1008061" y="0"/>
                  </a:moveTo>
                  <a:lnTo>
                    <a:pt x="0" y="0"/>
                  </a:lnTo>
                  <a:lnTo>
                    <a:pt x="0" y="2376263"/>
                  </a:lnTo>
                  <a:lnTo>
                    <a:pt x="1008061" y="2376263"/>
                  </a:lnTo>
                  <a:lnTo>
                    <a:pt x="1008061" y="0"/>
                  </a:lnTo>
                  <a:close/>
                </a:path>
              </a:pathLst>
            </a:custGeom>
            <a:solidFill>
              <a:srgbClr val="000000"/>
            </a:solidFill>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9" name="object 9"/>
            <p:cNvSpPr/>
            <p:nvPr/>
          </p:nvSpPr>
          <p:spPr>
            <a:xfrm>
              <a:off x="4876627" y="3068960"/>
              <a:ext cx="1008380" cy="2376805"/>
            </a:xfrm>
            <a:custGeom>
              <a:avLst/>
              <a:gdLst/>
              <a:ahLst/>
              <a:cxnLst/>
              <a:rect l="l" t="t" r="r" b="b"/>
              <a:pathLst>
                <a:path w="1008379" h="2376804">
                  <a:moveTo>
                    <a:pt x="0" y="0"/>
                  </a:moveTo>
                  <a:lnTo>
                    <a:pt x="1008062" y="0"/>
                  </a:lnTo>
                  <a:lnTo>
                    <a:pt x="1008062"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grpSp>
      <p:grpSp>
        <p:nvGrpSpPr>
          <p:cNvPr id="10" name="object 10"/>
          <p:cNvGrpSpPr/>
          <p:nvPr/>
        </p:nvGrpSpPr>
        <p:grpSpPr>
          <a:xfrm>
            <a:off x="6822212" y="2301644"/>
            <a:ext cx="3389232" cy="2381984"/>
            <a:chOff x="6580089" y="3065785"/>
            <a:chExt cx="3390900" cy="2383155"/>
          </a:xfrm>
        </p:grpSpPr>
        <p:sp>
          <p:nvSpPr>
            <p:cNvPr id="11" name="object 11"/>
            <p:cNvSpPr/>
            <p:nvPr/>
          </p:nvSpPr>
          <p:spPr>
            <a:xfrm>
              <a:off x="6583264" y="3068960"/>
              <a:ext cx="2376805" cy="2376805"/>
            </a:xfrm>
            <a:custGeom>
              <a:avLst/>
              <a:gdLst/>
              <a:ahLst/>
              <a:cxnLst/>
              <a:rect l="l" t="t" r="r" b="b"/>
              <a:pathLst>
                <a:path w="2376804" h="2376804">
                  <a:moveTo>
                    <a:pt x="0" y="0"/>
                  </a:moveTo>
                  <a:lnTo>
                    <a:pt x="2376264" y="0"/>
                  </a:lnTo>
                  <a:lnTo>
                    <a:pt x="2376264"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12" name="object 12"/>
            <p:cNvSpPr/>
            <p:nvPr/>
          </p:nvSpPr>
          <p:spPr>
            <a:xfrm>
              <a:off x="8959528" y="3068960"/>
              <a:ext cx="1008380" cy="2376805"/>
            </a:xfrm>
            <a:custGeom>
              <a:avLst/>
              <a:gdLst/>
              <a:ahLst/>
              <a:cxnLst/>
              <a:rect l="l" t="t" r="r" b="b"/>
              <a:pathLst>
                <a:path w="1008379" h="2376804">
                  <a:moveTo>
                    <a:pt x="1008062" y="0"/>
                  </a:moveTo>
                  <a:lnTo>
                    <a:pt x="0" y="0"/>
                  </a:lnTo>
                  <a:lnTo>
                    <a:pt x="0" y="2376263"/>
                  </a:lnTo>
                  <a:lnTo>
                    <a:pt x="1008062" y="2376263"/>
                  </a:lnTo>
                  <a:lnTo>
                    <a:pt x="1008062" y="0"/>
                  </a:lnTo>
                  <a:close/>
                </a:path>
              </a:pathLst>
            </a:custGeom>
            <a:solidFill>
              <a:srgbClr val="000000"/>
            </a:solidFill>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13" name="object 13"/>
            <p:cNvSpPr/>
            <p:nvPr/>
          </p:nvSpPr>
          <p:spPr>
            <a:xfrm>
              <a:off x="8959528" y="3068960"/>
              <a:ext cx="1008380" cy="2376805"/>
            </a:xfrm>
            <a:custGeom>
              <a:avLst/>
              <a:gdLst/>
              <a:ahLst/>
              <a:cxnLst/>
              <a:rect l="l" t="t" r="r" b="b"/>
              <a:pathLst>
                <a:path w="1008379" h="2376804">
                  <a:moveTo>
                    <a:pt x="0" y="0"/>
                  </a:moveTo>
                  <a:lnTo>
                    <a:pt x="1008062" y="0"/>
                  </a:lnTo>
                  <a:lnTo>
                    <a:pt x="1008062"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grpSp>
      <p:sp>
        <p:nvSpPr>
          <p:cNvPr id="14" name="object 14"/>
          <p:cNvSpPr txBox="1"/>
          <p:nvPr/>
        </p:nvSpPr>
        <p:spPr>
          <a:xfrm>
            <a:off x="7792799" y="1896454"/>
            <a:ext cx="2106136" cy="289780"/>
          </a:xfrm>
          <a:prstGeom prst="rect">
            <a:avLst/>
          </a:prstGeom>
        </p:spPr>
        <p:txBody>
          <a:bodyPr vert="horz" wrap="square" lIns="0" tIns="12693" rIns="0" bIns="0" rtlCol="0">
            <a:spAutoFit/>
          </a:bodyPr>
          <a:lstStyle/>
          <a:p>
            <a:pPr marL="12695" defTabSz="914126">
              <a:spcBef>
                <a:spcPts val="100"/>
              </a:spcBef>
            </a:pPr>
            <a:r>
              <a:rPr lang="es" sz="1800" spc="-45">
                <a:solidFill>
                  <a:srgbClr val="000000"/>
                </a:solidFill>
                <a:latin typeface="Open Sans" pitchFamily="2" charset="0"/>
                <a:ea typeface="Open Sans" pitchFamily="2" charset="0"/>
                <a:cs typeface="Open Sans" pitchFamily="2" charset="0"/>
              </a:rPr>
              <a:t>newDataFrame</a:t>
            </a:r>
            <a:endParaRPr sz="1800">
              <a:solidFill>
                <a:srgbClr val="000000"/>
              </a:solidFill>
              <a:latin typeface="Open Sans" pitchFamily="2" charset="0"/>
              <a:ea typeface="Open Sans" pitchFamily="2" charset="0"/>
              <a:cs typeface="Open Sans" pitchFamily="2" charset="0"/>
            </a:endParaRPr>
          </a:p>
        </p:txBody>
      </p:sp>
      <p:sp>
        <p:nvSpPr>
          <p:cNvPr id="16" name="object 16"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pc="-40"/>
              <a:t>Combinación de datos</a:t>
            </a:r>
          </a:p>
        </p:txBody>
      </p:sp>
      <p:sp>
        <p:nvSpPr>
          <p:cNvPr id="15" name="object 15"/>
          <p:cNvSpPr txBox="1"/>
          <p:nvPr/>
        </p:nvSpPr>
        <p:spPr>
          <a:xfrm>
            <a:off x="433873" y="6293660"/>
            <a:ext cx="7621957" cy="182072"/>
          </a:xfrm>
          <a:prstGeom prst="rect">
            <a:avLst/>
          </a:prstGeom>
        </p:spPr>
        <p:txBody>
          <a:bodyPr vert="horz" wrap="square" lIns="0" tIns="12693" rIns="0" bIns="0" rtlCol="0">
            <a:spAutoFit/>
          </a:bodyPr>
          <a:lstStyle/>
          <a:p>
            <a:pPr marL="12695" defTabSz="914126">
              <a:spcBef>
                <a:spcPts val="100"/>
              </a:spcBef>
            </a:pPr>
            <a:r>
              <a:rPr lang="es" sz="1100" spc="-35">
                <a:solidFill>
                  <a:srgbClr val="DDDDDD"/>
                </a:solidFill>
                <a:latin typeface="Open Sans" pitchFamily="2" charset="0"/>
                <a:ea typeface="Open Sans" pitchFamily="2" charset="0"/>
                <a:cs typeface="Open Sans" pitchFamily="2" charset="0"/>
                <a:hlinkClick r:id="rId2"/>
              </a:rPr>
              <a:t>https://pandas.pydata.org/pandas-docs/stable/reference/api/pandas.concat.html</a:t>
            </a:r>
            <a:endParaRPr sz="1100">
              <a:solidFill>
                <a:srgbClr val="DDDDDD"/>
              </a:solidFill>
              <a:latin typeface="Open Sans" pitchFamily="2" charset="0"/>
              <a:ea typeface="Open Sans" pitchFamily="2" charset="0"/>
              <a:cs typeface="Open Sans" pitchFamily="2"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319995" y="919439"/>
            <a:ext cx="3878694" cy="382101"/>
          </a:xfrm>
          <a:prstGeom prst="rect">
            <a:avLst/>
          </a:prstGeom>
        </p:spPr>
        <p:txBody>
          <a:bodyPr vert="horz" wrap="square" lIns="0" tIns="12693" rIns="0" bIns="0" rtlCol="0">
            <a:spAutoFit/>
          </a:bodyPr>
          <a:lstStyle/>
          <a:p>
            <a:pPr marL="12695" defTabSz="914126">
              <a:spcBef>
                <a:spcPts val="100"/>
              </a:spcBef>
            </a:pPr>
            <a:r>
              <a:rPr lang="es" sz="2400" spc="-35" dirty="0">
                <a:solidFill>
                  <a:srgbClr val="000000"/>
                </a:solidFill>
                <a:latin typeface="Open Sans" pitchFamily="2" charset="0"/>
                <a:ea typeface="Open Sans" pitchFamily="2" charset="0"/>
                <a:cs typeface="Open Sans" pitchFamily="2" charset="0"/>
              </a:rPr>
              <a:t>df1.merge(df2,on='ID')</a:t>
            </a:r>
            <a:endParaRPr sz="2400" dirty="0">
              <a:solidFill>
                <a:srgbClr val="000000"/>
              </a:solidFill>
              <a:latin typeface="Open Sans" pitchFamily="2" charset="0"/>
              <a:ea typeface="Open Sans" pitchFamily="2" charset="0"/>
              <a:cs typeface="Open Sans" pitchFamily="2" charset="0"/>
            </a:endParaRPr>
          </a:p>
        </p:txBody>
      </p:sp>
      <p:grpSp>
        <p:nvGrpSpPr>
          <p:cNvPr id="4" name="object 4"/>
          <p:cNvGrpSpPr/>
          <p:nvPr/>
        </p:nvGrpSpPr>
        <p:grpSpPr>
          <a:xfrm>
            <a:off x="2042365" y="2365809"/>
            <a:ext cx="2381984" cy="2381984"/>
            <a:chOff x="2041164" y="3065785"/>
            <a:chExt cx="2383155" cy="2383155"/>
          </a:xfrm>
        </p:grpSpPr>
        <p:sp>
          <p:nvSpPr>
            <p:cNvPr id="5" name="object 5"/>
            <p:cNvSpPr/>
            <p:nvPr/>
          </p:nvSpPr>
          <p:spPr>
            <a:xfrm>
              <a:off x="2044339" y="3068960"/>
              <a:ext cx="2376805" cy="2376805"/>
            </a:xfrm>
            <a:custGeom>
              <a:avLst/>
              <a:gdLst/>
              <a:ahLst/>
              <a:cxnLst/>
              <a:rect l="l" t="t" r="r" b="b"/>
              <a:pathLst>
                <a:path w="2376804" h="2376804">
                  <a:moveTo>
                    <a:pt x="0" y="0"/>
                  </a:moveTo>
                  <a:lnTo>
                    <a:pt x="2376264" y="0"/>
                  </a:lnTo>
                  <a:lnTo>
                    <a:pt x="2376264"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6" name="object 6"/>
            <p:cNvSpPr/>
            <p:nvPr/>
          </p:nvSpPr>
          <p:spPr>
            <a:xfrm>
              <a:off x="2044339" y="3068960"/>
              <a:ext cx="307340" cy="2376805"/>
            </a:xfrm>
            <a:custGeom>
              <a:avLst/>
              <a:gdLst/>
              <a:ahLst/>
              <a:cxnLst/>
              <a:rect l="l" t="t" r="r" b="b"/>
              <a:pathLst>
                <a:path w="307339" h="2376804">
                  <a:moveTo>
                    <a:pt x="307246" y="0"/>
                  </a:moveTo>
                  <a:lnTo>
                    <a:pt x="0" y="0"/>
                  </a:lnTo>
                  <a:lnTo>
                    <a:pt x="0" y="2376263"/>
                  </a:lnTo>
                  <a:lnTo>
                    <a:pt x="307246" y="2376263"/>
                  </a:lnTo>
                  <a:lnTo>
                    <a:pt x="307246" y="0"/>
                  </a:lnTo>
                  <a:close/>
                </a:path>
              </a:pathLst>
            </a:custGeom>
            <a:solidFill>
              <a:srgbClr val="000000"/>
            </a:solidFill>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7" name="object 7"/>
            <p:cNvSpPr/>
            <p:nvPr/>
          </p:nvSpPr>
          <p:spPr>
            <a:xfrm>
              <a:off x="2044339" y="3068960"/>
              <a:ext cx="307340" cy="2376805"/>
            </a:xfrm>
            <a:custGeom>
              <a:avLst/>
              <a:gdLst/>
              <a:ahLst/>
              <a:cxnLst/>
              <a:rect l="l" t="t" r="r" b="b"/>
              <a:pathLst>
                <a:path w="307339" h="2376804">
                  <a:moveTo>
                    <a:pt x="0" y="0"/>
                  </a:moveTo>
                  <a:lnTo>
                    <a:pt x="307245" y="0"/>
                  </a:lnTo>
                  <a:lnTo>
                    <a:pt x="307245"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grpSp>
      <p:sp>
        <p:nvSpPr>
          <p:cNvPr id="8" name="object 8"/>
          <p:cNvSpPr txBox="1"/>
          <p:nvPr/>
        </p:nvSpPr>
        <p:spPr>
          <a:xfrm>
            <a:off x="2430678" y="1872545"/>
            <a:ext cx="1605357" cy="289780"/>
          </a:xfrm>
          <a:prstGeom prst="rect">
            <a:avLst/>
          </a:prstGeom>
        </p:spPr>
        <p:txBody>
          <a:bodyPr vert="horz" wrap="square" lIns="0" tIns="12693" rIns="0" bIns="0" rtlCol="0">
            <a:spAutoFit/>
          </a:bodyPr>
          <a:lstStyle/>
          <a:p>
            <a:pPr marL="12695" defTabSz="914126">
              <a:spcBef>
                <a:spcPts val="100"/>
              </a:spcBef>
            </a:pPr>
            <a:r>
              <a:rPr lang="es" sz="1800" spc="-40" dirty="0">
                <a:solidFill>
                  <a:srgbClr val="000000"/>
                </a:solidFill>
                <a:latin typeface="Open Sans" pitchFamily="2" charset="0"/>
                <a:ea typeface="Open Sans" pitchFamily="2" charset="0"/>
                <a:cs typeface="Open Sans" pitchFamily="2" charset="0"/>
              </a:rPr>
              <a:t>DataFrame 1</a:t>
            </a:r>
            <a:endParaRPr sz="1800" dirty="0">
              <a:solidFill>
                <a:srgbClr val="000000"/>
              </a:solidFill>
              <a:latin typeface="Open Sans" pitchFamily="2" charset="0"/>
              <a:ea typeface="Open Sans" pitchFamily="2" charset="0"/>
              <a:cs typeface="Open Sans" pitchFamily="2" charset="0"/>
            </a:endParaRPr>
          </a:p>
        </p:txBody>
      </p:sp>
      <p:sp>
        <p:nvSpPr>
          <p:cNvPr id="9" name="object 9"/>
          <p:cNvSpPr txBox="1"/>
          <p:nvPr/>
        </p:nvSpPr>
        <p:spPr>
          <a:xfrm>
            <a:off x="4755481" y="1872544"/>
            <a:ext cx="1605357" cy="289780"/>
          </a:xfrm>
          <a:prstGeom prst="rect">
            <a:avLst/>
          </a:prstGeom>
        </p:spPr>
        <p:txBody>
          <a:bodyPr vert="horz" wrap="square" lIns="0" tIns="12693" rIns="0" bIns="0" rtlCol="0">
            <a:spAutoFit/>
          </a:bodyPr>
          <a:lstStyle/>
          <a:p>
            <a:pPr marL="12695" defTabSz="914126">
              <a:spcBef>
                <a:spcPts val="100"/>
              </a:spcBef>
            </a:pPr>
            <a:r>
              <a:rPr lang="es" sz="1800" spc="-40" dirty="0">
                <a:solidFill>
                  <a:srgbClr val="000000"/>
                </a:solidFill>
                <a:latin typeface="Open Sans" pitchFamily="2" charset="0"/>
                <a:ea typeface="Open Sans" pitchFamily="2" charset="0"/>
                <a:cs typeface="Open Sans" pitchFamily="2" charset="0"/>
              </a:rPr>
              <a:t>DataFrame 2</a:t>
            </a:r>
            <a:endParaRPr sz="1800" dirty="0">
              <a:solidFill>
                <a:srgbClr val="000000"/>
              </a:solidFill>
              <a:latin typeface="Open Sans" pitchFamily="2" charset="0"/>
              <a:ea typeface="Open Sans" pitchFamily="2" charset="0"/>
              <a:cs typeface="Open Sans" pitchFamily="2" charset="0"/>
            </a:endParaRPr>
          </a:p>
        </p:txBody>
      </p:sp>
      <p:grpSp>
        <p:nvGrpSpPr>
          <p:cNvPr id="10" name="object 10"/>
          <p:cNvGrpSpPr/>
          <p:nvPr/>
        </p:nvGrpSpPr>
        <p:grpSpPr>
          <a:xfrm>
            <a:off x="4861670" y="2365809"/>
            <a:ext cx="1025655" cy="2381984"/>
            <a:chOff x="4861857" y="3065785"/>
            <a:chExt cx="1026160" cy="2383155"/>
          </a:xfrm>
        </p:grpSpPr>
        <p:sp>
          <p:nvSpPr>
            <p:cNvPr id="11" name="object 11"/>
            <p:cNvSpPr/>
            <p:nvPr/>
          </p:nvSpPr>
          <p:spPr>
            <a:xfrm>
              <a:off x="4876627" y="3068960"/>
              <a:ext cx="1008380" cy="2376805"/>
            </a:xfrm>
            <a:custGeom>
              <a:avLst/>
              <a:gdLst/>
              <a:ahLst/>
              <a:cxnLst/>
              <a:rect l="l" t="t" r="r" b="b"/>
              <a:pathLst>
                <a:path w="1008379" h="2376804">
                  <a:moveTo>
                    <a:pt x="0" y="0"/>
                  </a:moveTo>
                  <a:lnTo>
                    <a:pt x="1008062" y="0"/>
                  </a:lnTo>
                  <a:lnTo>
                    <a:pt x="1008062"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12" name="object 12"/>
            <p:cNvSpPr/>
            <p:nvPr/>
          </p:nvSpPr>
          <p:spPr>
            <a:xfrm>
              <a:off x="4865032" y="3068960"/>
              <a:ext cx="307340" cy="2376805"/>
            </a:xfrm>
            <a:custGeom>
              <a:avLst/>
              <a:gdLst/>
              <a:ahLst/>
              <a:cxnLst/>
              <a:rect l="l" t="t" r="r" b="b"/>
              <a:pathLst>
                <a:path w="307339" h="2376804">
                  <a:moveTo>
                    <a:pt x="307244" y="0"/>
                  </a:moveTo>
                  <a:lnTo>
                    <a:pt x="0" y="0"/>
                  </a:lnTo>
                  <a:lnTo>
                    <a:pt x="0" y="2376263"/>
                  </a:lnTo>
                  <a:lnTo>
                    <a:pt x="307244" y="2376263"/>
                  </a:lnTo>
                  <a:lnTo>
                    <a:pt x="307244" y="0"/>
                  </a:lnTo>
                  <a:close/>
                </a:path>
              </a:pathLst>
            </a:custGeom>
            <a:solidFill>
              <a:srgbClr val="000000"/>
            </a:solidFill>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sp>
          <p:nvSpPr>
            <p:cNvPr id="13" name="object 13"/>
            <p:cNvSpPr/>
            <p:nvPr/>
          </p:nvSpPr>
          <p:spPr>
            <a:xfrm>
              <a:off x="4865032" y="3068960"/>
              <a:ext cx="307340" cy="2376805"/>
            </a:xfrm>
            <a:custGeom>
              <a:avLst/>
              <a:gdLst/>
              <a:ahLst/>
              <a:cxnLst/>
              <a:rect l="l" t="t" r="r" b="b"/>
              <a:pathLst>
                <a:path w="307339" h="2376804">
                  <a:moveTo>
                    <a:pt x="0" y="0"/>
                  </a:moveTo>
                  <a:lnTo>
                    <a:pt x="307245" y="0"/>
                  </a:lnTo>
                  <a:lnTo>
                    <a:pt x="307245" y="2376264"/>
                  </a:lnTo>
                  <a:lnTo>
                    <a:pt x="0" y="2376264"/>
                  </a:lnTo>
                  <a:lnTo>
                    <a:pt x="0" y="0"/>
                  </a:lnTo>
                  <a:close/>
                </a:path>
              </a:pathLst>
            </a:custGeom>
            <a:ln w="6350">
              <a:solidFill>
                <a:srgbClr val="000000"/>
              </a:solidFill>
            </a:ln>
          </p:spPr>
          <p:txBody>
            <a:bodyPr wrap="square" lIns="0" tIns="0" rIns="0" bIns="0" rtlCol="0"/>
            <a:lstStyle/>
            <a:p>
              <a:pPr defTabSz="914126"/>
              <a:endParaRPr>
                <a:solidFill>
                  <a:srgbClr val="000000"/>
                </a:solidFill>
                <a:latin typeface="Open Sans" pitchFamily="2" charset="0"/>
                <a:ea typeface="Open Sans" pitchFamily="2" charset="0"/>
                <a:cs typeface="Open Sans" pitchFamily="2" charset="0"/>
              </a:endParaRPr>
            </a:p>
          </p:txBody>
        </p:sp>
      </p:grpSp>
      <p:graphicFrame>
        <p:nvGraphicFramePr>
          <p:cNvPr id="14" name="object 14"/>
          <p:cNvGraphicFramePr>
            <a:graphicFrameLocks noGrp="1"/>
          </p:cNvGraphicFramePr>
          <p:nvPr/>
        </p:nvGraphicFramePr>
        <p:xfrm>
          <a:off x="6546982" y="2365810"/>
          <a:ext cx="3414616" cy="2375002"/>
        </p:xfrm>
        <a:graphic>
          <a:graphicData uri="http://schemas.openxmlformats.org/drawingml/2006/table">
            <a:tbl>
              <a:tblPr firstRow="1" bandRow="1">
                <a:tableStyleId>{2D5ABB26-0587-4C30-8999-92F81FD0307C}</a:tableStyleId>
              </a:tblPr>
              <a:tblGrid>
                <a:gridCol w="313535">
                  <a:extLst>
                    <a:ext uri="{9D8B030D-6E8A-4147-A177-3AD203B41FA5}">
                      <a16:colId xmlns:a16="http://schemas.microsoft.com/office/drawing/2014/main" val="20000"/>
                    </a:ext>
                  </a:extLst>
                </a:gridCol>
                <a:gridCol w="2087487">
                  <a:extLst>
                    <a:ext uri="{9D8B030D-6E8A-4147-A177-3AD203B41FA5}">
                      <a16:colId xmlns:a16="http://schemas.microsoft.com/office/drawing/2014/main" val="20001"/>
                    </a:ext>
                  </a:extLst>
                </a:gridCol>
                <a:gridCol w="313534">
                  <a:extLst>
                    <a:ext uri="{9D8B030D-6E8A-4147-A177-3AD203B41FA5}">
                      <a16:colId xmlns:a16="http://schemas.microsoft.com/office/drawing/2014/main" val="20002"/>
                    </a:ext>
                  </a:extLst>
                </a:gridCol>
                <a:gridCol w="700060">
                  <a:extLst>
                    <a:ext uri="{9D8B030D-6E8A-4147-A177-3AD203B41FA5}">
                      <a16:colId xmlns:a16="http://schemas.microsoft.com/office/drawing/2014/main" val="20003"/>
                    </a:ext>
                  </a:extLst>
                </a:gridCol>
              </a:tblGrid>
              <a:tr h="2375002">
                <a:tc>
                  <a:txBody>
                    <a:bodyPr/>
                    <a:lstStyle/>
                    <a:p>
                      <a:pPr>
                        <a:lnSpc>
                          <a:spcPct val="100000"/>
                        </a:lnSpc>
                      </a:pPr>
                      <a:endParaRPr sz="1400">
                        <a:latin typeface="Times New Roman"/>
                        <a:cs typeface="Times New Roman"/>
                      </a:endParaRPr>
                    </a:p>
                  </a:txBody>
                  <a:tcPr marL="0" marR="0" marT="0" marB="0">
                    <a:lnT w="6350">
                      <a:solidFill>
                        <a:srgbClr val="000000"/>
                      </a:solidFill>
                      <a:prstDash val="solid"/>
                    </a:lnT>
                    <a:lnB w="6350">
                      <a:solidFill>
                        <a:srgbClr val="000000"/>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R w="3175">
                      <a:solidFill>
                        <a:srgbClr val="000000"/>
                      </a:solidFill>
                      <a:prstDash val="solid"/>
                    </a:lnR>
                    <a:lnT w="6350">
                      <a:solidFill>
                        <a:srgbClr val="000000"/>
                      </a:solidFill>
                      <a:prstDash val="solid"/>
                    </a:lnT>
                    <a:lnB w="6350">
                      <a:solidFill>
                        <a:srgbClr val="000000"/>
                      </a:solidFill>
                      <a:prstDash val="solid"/>
                    </a:lnB>
                  </a:tcPr>
                </a:tc>
                <a:tc>
                  <a:txBody>
                    <a:bodyPr/>
                    <a:lstStyle/>
                    <a:p>
                      <a:pPr>
                        <a:lnSpc>
                          <a:spcPct val="100000"/>
                        </a:lnSpc>
                      </a:pPr>
                      <a:endParaRPr sz="1400">
                        <a:latin typeface="Times New Roman"/>
                        <a:cs typeface="Times New Roman"/>
                      </a:endParaRPr>
                    </a:p>
                  </a:txBody>
                  <a:tcPr marL="0" marR="0" marT="0" marB="0">
                    <a:lnL w="3175" cap="flat" cmpd="sng" algn="ctr">
                      <a:solidFill>
                        <a:srgbClr val="000000"/>
                      </a:solidFill>
                      <a:prstDash val="solid"/>
                      <a:round/>
                      <a:headEnd type="none" w="med" len="med"/>
                      <a:tailEnd type="none" w="med" len="med"/>
                    </a:lnL>
                    <a:lnT w="6350">
                      <a:solidFill>
                        <a:srgbClr val="000000"/>
                      </a:solidFill>
                      <a:prstDash val="solid"/>
                    </a:lnT>
                    <a:lnB w="6350">
                      <a:solidFill>
                        <a:srgbClr val="000000"/>
                      </a:solidFill>
                      <a:prstDash val="solid"/>
                    </a:lnB>
                    <a:solidFill>
                      <a:srgbClr val="000000"/>
                    </a:solidFill>
                  </a:tcPr>
                </a:tc>
                <a:tc>
                  <a:txBody>
                    <a:bodyPr/>
                    <a:lstStyle/>
                    <a:p>
                      <a:pPr>
                        <a:lnSpc>
                          <a:spcPct val="100000"/>
                        </a:lnSpc>
                      </a:pPr>
                      <a:endParaRPr sz="1400">
                        <a:latin typeface="Times New Roman"/>
                        <a:cs typeface="Times New Roman"/>
                      </a:endParaRPr>
                    </a:p>
                  </a:txBody>
                  <a:tcPr marL="0" marR="0" marT="0" marB="0">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bl>
          </a:graphicData>
        </a:graphic>
      </p:graphicFrame>
      <p:sp>
        <p:nvSpPr>
          <p:cNvPr id="19" name="object 19"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pc="-40" dirty="0"/>
              <a:t>Combinación de datos</a:t>
            </a:r>
          </a:p>
        </p:txBody>
      </p:sp>
      <p:sp>
        <p:nvSpPr>
          <p:cNvPr id="15" name="object 15"/>
          <p:cNvSpPr txBox="1"/>
          <p:nvPr/>
        </p:nvSpPr>
        <p:spPr>
          <a:xfrm>
            <a:off x="7149244" y="1872544"/>
            <a:ext cx="2210089" cy="289780"/>
          </a:xfrm>
          <a:prstGeom prst="rect">
            <a:avLst/>
          </a:prstGeom>
        </p:spPr>
        <p:txBody>
          <a:bodyPr vert="horz" wrap="square" lIns="0" tIns="12693" rIns="0" bIns="0" rtlCol="0">
            <a:spAutoFit/>
          </a:bodyPr>
          <a:lstStyle/>
          <a:p>
            <a:pPr marL="12695" defTabSz="914126">
              <a:spcBef>
                <a:spcPts val="100"/>
              </a:spcBef>
            </a:pPr>
            <a:r>
              <a:rPr lang="es" sz="1800" spc="-45" dirty="0">
                <a:solidFill>
                  <a:srgbClr val="000000"/>
                </a:solidFill>
                <a:latin typeface="Open Sans" pitchFamily="2" charset="0"/>
                <a:ea typeface="Open Sans" pitchFamily="2" charset="0"/>
                <a:cs typeface="Open Sans" pitchFamily="2" charset="0"/>
              </a:rPr>
              <a:t>DataFrame nuevo</a:t>
            </a:r>
            <a:endParaRPr sz="1800" dirty="0">
              <a:solidFill>
                <a:srgbClr val="000000"/>
              </a:solidFill>
              <a:latin typeface="Open Sans" pitchFamily="2" charset="0"/>
              <a:ea typeface="Open Sans" pitchFamily="2" charset="0"/>
              <a:cs typeface="Open Sans" pitchFamily="2" charset="0"/>
            </a:endParaRPr>
          </a:p>
        </p:txBody>
      </p:sp>
      <p:sp>
        <p:nvSpPr>
          <p:cNvPr id="16" name="object 16"/>
          <p:cNvSpPr txBox="1"/>
          <p:nvPr/>
        </p:nvSpPr>
        <p:spPr>
          <a:xfrm>
            <a:off x="2094193" y="4830423"/>
            <a:ext cx="232931" cy="299573"/>
          </a:xfrm>
          <a:prstGeom prst="rect">
            <a:avLst/>
          </a:prstGeom>
        </p:spPr>
        <p:txBody>
          <a:bodyPr vert="horz" wrap="square" lIns="0" tIns="12693" rIns="0" bIns="0" rtlCol="0">
            <a:spAutoFit/>
          </a:bodyPr>
          <a:lstStyle/>
          <a:p>
            <a:pPr marL="12695" defTabSz="914126">
              <a:spcBef>
                <a:spcPts val="100"/>
              </a:spcBef>
            </a:pPr>
            <a:r>
              <a:rPr lang="es" sz="1800" spc="-65">
                <a:solidFill>
                  <a:srgbClr val="000000"/>
                </a:solidFill>
                <a:latin typeface="Open Sans" pitchFamily="2" charset="0"/>
                <a:ea typeface="Open Sans" pitchFamily="2" charset="0"/>
                <a:cs typeface="Open Sans" pitchFamily="2" charset="0"/>
              </a:rPr>
              <a:t>ID</a:t>
            </a:r>
            <a:endParaRPr sz="1800">
              <a:solidFill>
                <a:srgbClr val="000000"/>
              </a:solidFill>
              <a:latin typeface="Open Sans" pitchFamily="2" charset="0"/>
              <a:ea typeface="Open Sans" pitchFamily="2" charset="0"/>
              <a:cs typeface="Open Sans" pitchFamily="2" charset="0"/>
            </a:endParaRPr>
          </a:p>
        </p:txBody>
      </p:sp>
      <p:sp>
        <p:nvSpPr>
          <p:cNvPr id="17" name="object 17"/>
          <p:cNvSpPr txBox="1"/>
          <p:nvPr/>
        </p:nvSpPr>
        <p:spPr>
          <a:xfrm>
            <a:off x="483683" y="6314809"/>
            <a:ext cx="8472882" cy="197459"/>
          </a:xfrm>
          <a:prstGeom prst="rect">
            <a:avLst/>
          </a:prstGeom>
        </p:spPr>
        <p:txBody>
          <a:bodyPr vert="horz" wrap="square" lIns="0" tIns="12693" rIns="0" bIns="0" rtlCol="0">
            <a:spAutoFit/>
          </a:bodyPr>
          <a:lstStyle/>
          <a:p>
            <a:pPr marL="12695" defTabSz="914126">
              <a:spcBef>
                <a:spcPts val="1440"/>
              </a:spcBef>
            </a:pPr>
            <a:r>
              <a:rPr lang="es" sz="1200" spc="-10" dirty="0">
                <a:solidFill>
                  <a:srgbClr val="000000"/>
                </a:solidFill>
                <a:latin typeface="Open Sans" pitchFamily="2" charset="0"/>
                <a:ea typeface="Open Sans" pitchFamily="2" charset="0"/>
                <a:cs typeface="Open Sans" pitchFamily="2" charset="0"/>
                <a:hlinkClick r:id="rId2">
                  <a:extLst>
                    <a:ext uri="{A12FA001-AC4F-418D-AE19-62706E023703}">
                      <ahyp:hlinkClr xmlns:ahyp="http://schemas.microsoft.com/office/drawing/2018/hyperlinkcolor" val="tx"/>
                    </a:ext>
                  </a:extLst>
                </a:hlinkClick>
              </a:rPr>
              <a:t>https://pandas.pydata.org/pandas-docs/stable/reference/api/pandas.DataFrame.merge.html</a:t>
            </a:r>
            <a:endParaRPr sz="1200" dirty="0">
              <a:solidFill>
                <a:srgbClr val="000000"/>
              </a:solidFill>
              <a:latin typeface="Open Sans" pitchFamily="2" charset="0"/>
              <a:ea typeface="Open Sans" pitchFamily="2" charset="0"/>
              <a:cs typeface="Open Sans" pitchFamily="2" charset="0"/>
            </a:endParaRPr>
          </a:p>
        </p:txBody>
      </p:sp>
      <p:sp>
        <p:nvSpPr>
          <p:cNvPr id="18" name="object 18"/>
          <p:cNvSpPr txBox="1"/>
          <p:nvPr/>
        </p:nvSpPr>
        <p:spPr>
          <a:xfrm>
            <a:off x="8956565" y="4830423"/>
            <a:ext cx="232931" cy="299573"/>
          </a:xfrm>
          <a:prstGeom prst="rect">
            <a:avLst/>
          </a:prstGeom>
        </p:spPr>
        <p:txBody>
          <a:bodyPr vert="horz" wrap="square" lIns="0" tIns="12693" rIns="0" bIns="0" rtlCol="0">
            <a:spAutoFit/>
          </a:bodyPr>
          <a:lstStyle/>
          <a:p>
            <a:pPr marL="12695" defTabSz="914126">
              <a:spcBef>
                <a:spcPts val="100"/>
              </a:spcBef>
            </a:pPr>
            <a:r>
              <a:rPr lang="es" sz="1800" spc="-65">
                <a:solidFill>
                  <a:srgbClr val="000000"/>
                </a:solidFill>
                <a:latin typeface="Open Sans" pitchFamily="2" charset="0"/>
                <a:ea typeface="Open Sans" pitchFamily="2" charset="0"/>
                <a:cs typeface="Open Sans" pitchFamily="2" charset="0"/>
              </a:rPr>
              <a:t>ID</a:t>
            </a:r>
            <a:endParaRPr sz="1800">
              <a:solidFill>
                <a:srgbClr val="000000"/>
              </a:solidFill>
              <a:latin typeface="Open Sans" pitchFamily="2" charset="0"/>
              <a:ea typeface="Open Sans" pitchFamily="2" charset="0"/>
              <a:cs typeface="Open Sans" pitchFamily="2" charset="0"/>
            </a:endParaRPr>
          </a:p>
        </p:txBody>
      </p:sp>
      <p:sp>
        <p:nvSpPr>
          <p:cNvPr id="23" name="object 18">
            <a:extLst>
              <a:ext uri="{FF2B5EF4-FFF2-40B4-BE49-F238E27FC236}">
                <a16:creationId xmlns:a16="http://schemas.microsoft.com/office/drawing/2014/main" id="{EDCEB122-EE49-A53D-AB8A-79BA99C17CAC}"/>
              </a:ext>
            </a:extLst>
          </p:cNvPr>
          <p:cNvSpPr txBox="1"/>
          <p:nvPr/>
        </p:nvSpPr>
        <p:spPr>
          <a:xfrm>
            <a:off x="4864844" y="4801492"/>
            <a:ext cx="232931" cy="299573"/>
          </a:xfrm>
          <a:prstGeom prst="rect">
            <a:avLst/>
          </a:prstGeom>
        </p:spPr>
        <p:txBody>
          <a:bodyPr vert="horz" wrap="square" lIns="0" tIns="12693" rIns="0" bIns="0" rtlCol="0">
            <a:spAutoFit/>
          </a:bodyPr>
          <a:lstStyle/>
          <a:p>
            <a:pPr marL="12695" defTabSz="914126">
              <a:spcBef>
                <a:spcPts val="100"/>
              </a:spcBef>
            </a:pPr>
            <a:r>
              <a:rPr lang="es" sz="1800" spc="-65">
                <a:solidFill>
                  <a:srgbClr val="000000"/>
                </a:solidFill>
                <a:latin typeface="Open Sans" pitchFamily="2" charset="0"/>
                <a:ea typeface="Open Sans" pitchFamily="2" charset="0"/>
                <a:cs typeface="Open Sans" pitchFamily="2" charset="0"/>
              </a:rPr>
              <a:t>ID</a:t>
            </a:r>
            <a:endParaRPr sz="1800">
              <a:solidFill>
                <a:srgbClr val="000000"/>
              </a:solidFill>
              <a:latin typeface="Open Sans" pitchFamily="2" charset="0"/>
              <a:ea typeface="Open Sans" pitchFamily="2" charset="0"/>
              <a:cs typeface="Open Sans" pitchFamily="2" charset="0"/>
            </a:endParaRPr>
          </a:p>
        </p:txBody>
      </p:sp>
      <p:sp>
        <p:nvSpPr>
          <p:cNvPr id="24" name="object 18">
            <a:extLst>
              <a:ext uri="{FF2B5EF4-FFF2-40B4-BE49-F238E27FC236}">
                <a16:creationId xmlns:a16="http://schemas.microsoft.com/office/drawing/2014/main" id="{9411B9F9-5FE6-BA54-486F-5C09CB0552CF}"/>
              </a:ext>
            </a:extLst>
          </p:cNvPr>
          <p:cNvSpPr txBox="1"/>
          <p:nvPr/>
        </p:nvSpPr>
        <p:spPr>
          <a:xfrm>
            <a:off x="6546982" y="4794510"/>
            <a:ext cx="232931" cy="299573"/>
          </a:xfrm>
          <a:prstGeom prst="rect">
            <a:avLst/>
          </a:prstGeom>
        </p:spPr>
        <p:txBody>
          <a:bodyPr vert="horz" wrap="square" lIns="0" tIns="12693" rIns="0" bIns="0" rtlCol="0">
            <a:spAutoFit/>
          </a:bodyPr>
          <a:lstStyle/>
          <a:p>
            <a:pPr marL="12695" defTabSz="914126">
              <a:spcBef>
                <a:spcPts val="100"/>
              </a:spcBef>
            </a:pPr>
            <a:r>
              <a:rPr lang="es" sz="1800" spc="-65">
                <a:solidFill>
                  <a:srgbClr val="000000"/>
                </a:solidFill>
                <a:latin typeface="Open Sans" pitchFamily="2" charset="0"/>
                <a:ea typeface="Open Sans" pitchFamily="2" charset="0"/>
                <a:cs typeface="Open Sans" pitchFamily="2" charset="0"/>
              </a:rPr>
              <a:t>ID</a:t>
            </a:r>
            <a:endParaRPr sz="1800">
              <a:solidFill>
                <a:srgbClr val="000000"/>
              </a:solidFill>
              <a:latin typeface="Open Sans" pitchFamily="2" charset="0"/>
              <a:ea typeface="Open Sans" pitchFamily="2" charset="0"/>
              <a:cs typeface="Open Sans"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pc="-35"/>
              <a:t>Exportación/Almacenamiento de datos</a:t>
            </a:r>
          </a:p>
        </p:txBody>
      </p:sp>
      <p:sp>
        <p:nvSpPr>
          <p:cNvPr id="4" name="object 4"/>
          <p:cNvSpPr txBox="1"/>
          <p:nvPr/>
        </p:nvSpPr>
        <p:spPr>
          <a:xfrm>
            <a:off x="3228122" y="1865270"/>
            <a:ext cx="4609357" cy="382101"/>
          </a:xfrm>
          <a:prstGeom prst="rect">
            <a:avLst/>
          </a:prstGeom>
        </p:spPr>
        <p:txBody>
          <a:bodyPr vert="horz" wrap="square" lIns="0" tIns="12693" rIns="0" bIns="0" rtlCol="0">
            <a:spAutoFit/>
          </a:bodyPr>
          <a:lstStyle/>
          <a:p>
            <a:pPr marL="12695" defTabSz="914126">
              <a:spcBef>
                <a:spcPts val="100"/>
              </a:spcBef>
            </a:pPr>
            <a:r>
              <a:rPr lang="es" sz="2400" spc="-35" dirty="0">
                <a:solidFill>
                  <a:srgbClr val="000000"/>
                </a:solidFill>
                <a:latin typeface="Open Sans" pitchFamily="2" charset="0"/>
                <a:ea typeface="Open Sans" pitchFamily="2" charset="0"/>
                <a:cs typeface="Open Sans" pitchFamily="2" charset="0"/>
              </a:rPr>
              <a:t>newdf.to_csv('preprocessed.csv')</a:t>
            </a:r>
            <a:endParaRPr sz="2400" dirty="0">
              <a:solidFill>
                <a:srgbClr val="000000"/>
              </a:solidFill>
              <a:latin typeface="Open Sans" pitchFamily="2" charset="0"/>
              <a:ea typeface="Open Sans" pitchFamily="2" charset="0"/>
              <a:cs typeface="Open Sans" pitchFamily="2" charset="0"/>
            </a:endParaRPr>
          </a:p>
        </p:txBody>
      </p:sp>
      <p:sp>
        <p:nvSpPr>
          <p:cNvPr id="5" name="object 5"/>
          <p:cNvSpPr txBox="1"/>
          <p:nvPr/>
        </p:nvSpPr>
        <p:spPr>
          <a:xfrm>
            <a:off x="2485893" y="2995396"/>
            <a:ext cx="1956107" cy="701130"/>
          </a:xfrm>
          <a:prstGeom prst="rect">
            <a:avLst/>
          </a:prstGeom>
          <a:solidFill>
            <a:srgbClr val="000000"/>
          </a:solidFill>
          <a:ln w="3175">
            <a:solidFill>
              <a:srgbClr val="000000"/>
            </a:solidFill>
          </a:ln>
        </p:spPr>
        <p:txBody>
          <a:bodyPr vert="horz" wrap="square" lIns="0" tIns="145978" rIns="0" bIns="0" rtlCol="0">
            <a:spAutoFit/>
          </a:bodyPr>
          <a:lstStyle/>
          <a:p>
            <a:pPr defTabSz="914126">
              <a:spcBef>
                <a:spcPts val="1150"/>
              </a:spcBef>
            </a:pPr>
            <a:endParaRPr sz="1800">
              <a:solidFill>
                <a:srgbClr val="DDDDDD"/>
              </a:solidFill>
              <a:latin typeface="Open Sans" pitchFamily="2" charset="0"/>
              <a:ea typeface="Open Sans" pitchFamily="2" charset="0"/>
              <a:cs typeface="Open Sans" pitchFamily="2" charset="0"/>
            </a:endParaRPr>
          </a:p>
          <a:p>
            <a:pPr marL="380213" defTabSz="914126"/>
            <a:r>
              <a:rPr lang="es" sz="1800" spc="-10">
                <a:solidFill>
                  <a:srgbClr val="FFFFFF"/>
                </a:solidFill>
                <a:latin typeface="Open Sans" pitchFamily="2" charset="0"/>
                <a:ea typeface="Open Sans" pitchFamily="2" charset="0"/>
                <a:cs typeface="Open Sans" pitchFamily="2" charset="0"/>
              </a:rPr>
              <a:t>DataFrames</a:t>
            </a:r>
            <a:endParaRPr sz="1800">
              <a:solidFill>
                <a:srgbClr val="DDDDDD"/>
              </a:solidFill>
              <a:latin typeface="Open Sans" pitchFamily="2" charset="0"/>
              <a:ea typeface="Open Sans" pitchFamily="2" charset="0"/>
              <a:cs typeface="Open Sans" pitchFamily="2" charset="0"/>
            </a:endParaRPr>
          </a:p>
        </p:txBody>
      </p:sp>
      <p:sp>
        <p:nvSpPr>
          <p:cNvPr id="6" name="object 6"/>
          <p:cNvSpPr/>
          <p:nvPr/>
        </p:nvSpPr>
        <p:spPr>
          <a:xfrm>
            <a:off x="5043773" y="3333151"/>
            <a:ext cx="978055" cy="484902"/>
          </a:xfrm>
          <a:custGeom>
            <a:avLst/>
            <a:gdLst/>
            <a:ahLst/>
            <a:cxnLst/>
            <a:rect l="l" t="t" r="r" b="b"/>
            <a:pathLst>
              <a:path w="978535" h="485139">
                <a:moveTo>
                  <a:pt x="736093" y="0"/>
                </a:moveTo>
                <a:lnTo>
                  <a:pt x="736093" y="121157"/>
                </a:lnTo>
                <a:lnTo>
                  <a:pt x="0" y="121157"/>
                </a:lnTo>
                <a:lnTo>
                  <a:pt x="0" y="363474"/>
                </a:lnTo>
                <a:lnTo>
                  <a:pt x="736093" y="363474"/>
                </a:lnTo>
                <a:lnTo>
                  <a:pt x="736093" y="484631"/>
                </a:lnTo>
                <a:lnTo>
                  <a:pt x="978407" y="242317"/>
                </a:lnTo>
                <a:lnTo>
                  <a:pt x="736093" y="0"/>
                </a:lnTo>
                <a:close/>
              </a:path>
            </a:pathLst>
          </a:custGeom>
          <a:solidFill>
            <a:srgbClr val="000000"/>
          </a:solidFill>
        </p:spPr>
        <p:txBody>
          <a:bodyPr wrap="square" lIns="0" tIns="0" rIns="0" bIns="0" rtlCol="0"/>
          <a:lstStyle/>
          <a:p>
            <a:pPr defTabSz="914126"/>
            <a:endParaRPr>
              <a:solidFill>
                <a:srgbClr val="DDDDDD"/>
              </a:solidFill>
              <a:latin typeface="Open Sans" pitchFamily="2" charset="0"/>
              <a:ea typeface="Open Sans" pitchFamily="2" charset="0"/>
              <a:cs typeface="Open Sans" pitchFamily="2" charset="0"/>
            </a:endParaRPr>
          </a:p>
        </p:txBody>
      </p:sp>
      <p:sp>
        <p:nvSpPr>
          <p:cNvPr id="7" name="object 7"/>
          <p:cNvSpPr txBox="1"/>
          <p:nvPr/>
        </p:nvSpPr>
        <p:spPr>
          <a:xfrm>
            <a:off x="8836894" y="3141754"/>
            <a:ext cx="1098292" cy="828319"/>
          </a:xfrm>
          <a:prstGeom prst="rect">
            <a:avLst/>
          </a:prstGeom>
        </p:spPr>
        <p:txBody>
          <a:bodyPr vert="horz" wrap="square" lIns="0" tIns="12693" rIns="0" bIns="0" rtlCol="0">
            <a:spAutoFit/>
          </a:bodyPr>
          <a:lstStyle/>
          <a:p>
            <a:pPr marL="12695" defTabSz="914126">
              <a:lnSpc>
                <a:spcPts val="2125"/>
              </a:lnSpc>
              <a:spcBef>
                <a:spcPts val="100"/>
              </a:spcBef>
            </a:pPr>
            <a:r>
              <a:rPr lang="es" sz="1800" spc="-10" dirty="0">
                <a:solidFill>
                  <a:srgbClr val="000000"/>
                </a:solidFill>
                <a:latin typeface="Open Sans" pitchFamily="2" charset="0"/>
                <a:ea typeface="Open Sans" pitchFamily="2" charset="0"/>
                <a:cs typeface="Open Sans" pitchFamily="2" charset="0"/>
              </a:rPr>
              <a:t>*.csv</a:t>
            </a:r>
            <a:endParaRPr sz="1800" dirty="0">
              <a:solidFill>
                <a:srgbClr val="000000"/>
              </a:solidFill>
              <a:latin typeface="Open Sans" pitchFamily="2" charset="0"/>
              <a:ea typeface="Open Sans" pitchFamily="2" charset="0"/>
              <a:cs typeface="Open Sans" pitchFamily="2" charset="0"/>
            </a:endParaRPr>
          </a:p>
          <a:p>
            <a:pPr marL="12695" defTabSz="914126">
              <a:lnSpc>
                <a:spcPts val="2125"/>
              </a:lnSpc>
            </a:pPr>
            <a:r>
              <a:rPr lang="es" sz="1800" spc="-10" dirty="0">
                <a:solidFill>
                  <a:srgbClr val="000000"/>
                </a:solidFill>
                <a:latin typeface="Open Sans" pitchFamily="2" charset="0"/>
                <a:ea typeface="Open Sans" pitchFamily="2" charset="0"/>
                <a:cs typeface="Open Sans" pitchFamily="2" charset="0"/>
              </a:rPr>
              <a:t>*.sql</a:t>
            </a:r>
            <a:endParaRPr sz="1800" dirty="0">
              <a:solidFill>
                <a:srgbClr val="000000"/>
              </a:solidFill>
              <a:latin typeface="Open Sans" pitchFamily="2" charset="0"/>
              <a:ea typeface="Open Sans" pitchFamily="2" charset="0"/>
              <a:cs typeface="Open Sans" pitchFamily="2" charset="0"/>
            </a:endParaRPr>
          </a:p>
          <a:p>
            <a:pPr marL="12695" defTabSz="914126">
              <a:spcBef>
                <a:spcPts val="45"/>
              </a:spcBef>
            </a:pPr>
            <a:r>
              <a:rPr lang="es" sz="1800" spc="-30" dirty="0">
                <a:solidFill>
                  <a:srgbClr val="000000"/>
                </a:solidFill>
                <a:latin typeface="Open Sans" pitchFamily="2" charset="0"/>
                <a:ea typeface="Open Sans" pitchFamily="2" charset="0"/>
                <a:cs typeface="Open Sans" pitchFamily="2" charset="0"/>
              </a:rPr>
              <a:t>*.json</a:t>
            </a:r>
            <a:endParaRPr sz="1800" dirty="0">
              <a:solidFill>
                <a:srgbClr val="000000"/>
              </a:solidFill>
              <a:latin typeface="Open Sans" pitchFamily="2" charset="0"/>
              <a:ea typeface="Open Sans" pitchFamily="2" charset="0"/>
              <a:cs typeface="Open Sans" pitchFamily="2" charset="0"/>
            </a:endParaRPr>
          </a:p>
        </p:txBody>
      </p:sp>
      <p:sp>
        <p:nvSpPr>
          <p:cNvPr id="8" name="object 8"/>
          <p:cNvSpPr txBox="1"/>
          <p:nvPr/>
        </p:nvSpPr>
        <p:spPr>
          <a:xfrm>
            <a:off x="6636225" y="2995397"/>
            <a:ext cx="1956107" cy="697924"/>
          </a:xfrm>
          <a:prstGeom prst="rect">
            <a:avLst/>
          </a:prstGeom>
          <a:solidFill>
            <a:srgbClr val="000000"/>
          </a:solidFill>
          <a:ln w="3175">
            <a:solidFill>
              <a:srgbClr val="000000"/>
            </a:solidFill>
          </a:ln>
        </p:spPr>
        <p:txBody>
          <a:bodyPr vert="horz" wrap="square" lIns="0" tIns="142804" rIns="0" bIns="0" rtlCol="0">
            <a:spAutoFit/>
          </a:bodyPr>
          <a:lstStyle/>
          <a:p>
            <a:pPr defTabSz="914126">
              <a:spcBef>
                <a:spcPts val="1125"/>
              </a:spcBef>
            </a:pPr>
            <a:endParaRPr sz="1800">
              <a:solidFill>
                <a:srgbClr val="DDDDDD"/>
              </a:solidFill>
              <a:latin typeface="Open Sans" pitchFamily="2" charset="0"/>
              <a:ea typeface="Open Sans" pitchFamily="2" charset="0"/>
              <a:cs typeface="Open Sans" pitchFamily="2" charset="0"/>
            </a:endParaRPr>
          </a:p>
          <a:p>
            <a:pPr marL="399255" defTabSz="914126"/>
            <a:r>
              <a:rPr lang="es" sz="1800" spc="-10">
                <a:solidFill>
                  <a:srgbClr val="FFFFFF"/>
                </a:solidFill>
                <a:latin typeface="Open Sans" pitchFamily="2" charset="0"/>
                <a:ea typeface="Open Sans" pitchFamily="2" charset="0"/>
                <a:cs typeface="Open Sans" pitchFamily="2" charset="0"/>
              </a:rPr>
              <a:t>Contenedor</a:t>
            </a:r>
            <a:endParaRPr sz="1800">
              <a:solidFill>
                <a:srgbClr val="DDDDDD"/>
              </a:solidFill>
              <a:latin typeface="Open Sans" pitchFamily="2" charset="0"/>
              <a:ea typeface="Open Sans" pitchFamily="2" charset="0"/>
              <a:cs typeface="Open Sans"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2529" y="-20371"/>
            <a:ext cx="12036467" cy="448080"/>
          </a:xfrm>
          <a:prstGeom prst="rect">
            <a:avLst/>
          </a:prstGeom>
        </p:spPr>
        <p:txBody>
          <a:bodyPr vert="horz" wrap="square" lIns="0" tIns="169462" rIns="0" bIns="0" numCol="1" rtlCol="0" anchor="ctr" anchorCtr="0" compatLnSpc="1">
            <a:prstTxWarp prst="textNoShape">
              <a:avLst/>
            </a:prstTxWarp>
            <a:spAutoFit/>
          </a:bodyPr>
          <a:lstStyle/>
          <a:p>
            <a:pPr marL="12695">
              <a:spcBef>
                <a:spcPts val="1335"/>
              </a:spcBef>
            </a:pPr>
            <a:r>
              <a:rPr lang="es" spc="-10" dirty="0"/>
              <a:t>Resumen</a:t>
            </a:r>
          </a:p>
        </p:txBody>
      </p:sp>
      <p:sp>
        <p:nvSpPr>
          <p:cNvPr id="4" name="object 4"/>
          <p:cNvSpPr txBox="1"/>
          <p:nvPr/>
        </p:nvSpPr>
        <p:spPr>
          <a:xfrm>
            <a:off x="691475" y="1415047"/>
            <a:ext cx="10807463" cy="3756945"/>
          </a:xfrm>
          <a:prstGeom prst="rect">
            <a:avLst/>
          </a:prstGeom>
        </p:spPr>
        <p:txBody>
          <a:bodyPr vert="horz" wrap="square" lIns="0" tIns="12693" rIns="0" bIns="0" rtlCol="0">
            <a:spAutoFit/>
          </a:bodyPr>
          <a:lstStyle/>
          <a:p>
            <a:pPr marL="355560" marR="5077" indent="-342866" defTabSz="914126">
              <a:spcBef>
                <a:spcPts val="100"/>
              </a:spcBef>
              <a:buFont typeface="Arial" panose="020B0604020202020204" pitchFamily="34" charset="0"/>
              <a:buChar char="•"/>
            </a:pPr>
            <a:r>
              <a:rPr lang="es" sz="2000" spc="-40" dirty="0">
                <a:solidFill>
                  <a:srgbClr val="000000"/>
                </a:solidFill>
                <a:latin typeface="Open Sans" pitchFamily="2" charset="0"/>
                <a:ea typeface="Open Sans" pitchFamily="2" charset="0"/>
                <a:cs typeface="Open Sans" pitchFamily="2" charset="0"/>
              </a:rPr>
              <a:t>Los datos en su forma bruta son datos que se miden y capturan con fines de investigación, y la recopilación de datos es medir la información de manera fiable, válida y ética.</a:t>
            </a:r>
            <a:endParaRPr lang="es-EC" sz="2000" dirty="0">
              <a:solidFill>
                <a:srgbClr val="000000"/>
              </a:solidFill>
              <a:latin typeface="Open Sans" pitchFamily="2" charset="0"/>
              <a:ea typeface="Open Sans" pitchFamily="2" charset="0"/>
              <a:cs typeface="Open Sans" pitchFamily="2" charset="0"/>
            </a:endParaRPr>
          </a:p>
          <a:p>
            <a:pPr marL="355560" marR="5077" indent="-342866" defTabSz="914126">
              <a:spcBef>
                <a:spcPts val="100"/>
              </a:spcBef>
              <a:buFont typeface="Arial" panose="020B0604020202020204" pitchFamily="34" charset="0"/>
              <a:buChar char="•"/>
            </a:pPr>
            <a:endParaRPr lang="es" sz="2000" spc="-35" dirty="0">
              <a:solidFill>
                <a:srgbClr val="000000"/>
              </a:solidFill>
              <a:latin typeface="Open Sans" pitchFamily="2" charset="0"/>
              <a:ea typeface="Open Sans" pitchFamily="2" charset="0"/>
              <a:cs typeface="Open Sans" pitchFamily="2" charset="0"/>
            </a:endParaRPr>
          </a:p>
          <a:p>
            <a:pPr marL="355560" marR="5077" indent="-342866" defTabSz="914126">
              <a:spcBef>
                <a:spcPts val="100"/>
              </a:spcBef>
              <a:buFont typeface="Arial" panose="020B0604020202020204" pitchFamily="34" charset="0"/>
              <a:buChar char="•"/>
            </a:pPr>
            <a:r>
              <a:rPr lang="es" sz="2000" spc="-35" dirty="0">
                <a:solidFill>
                  <a:srgbClr val="000000"/>
                </a:solidFill>
                <a:latin typeface="Open Sans" pitchFamily="2" charset="0"/>
                <a:ea typeface="Open Sans" pitchFamily="2" charset="0"/>
                <a:cs typeface="Open Sans" pitchFamily="2" charset="0"/>
              </a:rPr>
              <a:t>Los avances recientes en datos abiertos y código, junto con avances computacionales, han facilitado el uso de datos para descubrir patrones y resolver problemas.</a:t>
            </a:r>
            <a:endParaRPr sz="2000" dirty="0">
              <a:solidFill>
                <a:srgbClr val="000000"/>
              </a:solidFill>
              <a:latin typeface="Open Sans" pitchFamily="2" charset="0"/>
              <a:ea typeface="Open Sans" pitchFamily="2" charset="0"/>
              <a:cs typeface="Open Sans" pitchFamily="2" charset="0"/>
            </a:endParaRPr>
          </a:p>
          <a:p>
            <a:pPr marL="342866" indent="-342866" defTabSz="914126">
              <a:spcBef>
                <a:spcPts val="100"/>
              </a:spcBef>
              <a:buFont typeface="Arial" panose="020B0604020202020204" pitchFamily="34" charset="0"/>
              <a:buChar char="•"/>
            </a:pPr>
            <a:endParaRPr sz="2000" dirty="0">
              <a:solidFill>
                <a:srgbClr val="000000"/>
              </a:solidFill>
              <a:latin typeface="Open Sans" pitchFamily="2" charset="0"/>
              <a:ea typeface="Open Sans" pitchFamily="2" charset="0"/>
              <a:cs typeface="Open Sans" pitchFamily="2" charset="0"/>
            </a:endParaRPr>
          </a:p>
          <a:p>
            <a:pPr marL="355560" marR="205021" indent="-342866" defTabSz="914126">
              <a:buFont typeface="Arial" panose="020B0604020202020204" pitchFamily="34" charset="0"/>
              <a:buChar char="•"/>
            </a:pPr>
            <a:r>
              <a:rPr lang="es" sz="2000" spc="-40" dirty="0">
                <a:solidFill>
                  <a:srgbClr val="000000"/>
                </a:solidFill>
                <a:latin typeface="Open Sans" pitchFamily="2" charset="0"/>
                <a:ea typeface="Open Sans" pitchFamily="2" charset="0"/>
                <a:cs typeface="Open Sans" pitchFamily="2" charset="0"/>
              </a:rPr>
              <a:t>Los datos casi siempre son muy desordenados. El 80% del tiempo se dedica a gestionar y preparar datos. Se debe </a:t>
            </a:r>
            <a:r>
              <a:rPr lang="es" sz="2000" b="1" spc="-40" dirty="0">
                <a:solidFill>
                  <a:srgbClr val="000000"/>
                </a:solidFill>
                <a:latin typeface="Open Sans" pitchFamily="2" charset="0"/>
                <a:ea typeface="Open Sans" pitchFamily="2" charset="0"/>
                <a:cs typeface="Open Sans" pitchFamily="2" charset="0"/>
              </a:rPr>
              <a:t>SIEMPRE </a:t>
            </a:r>
            <a:r>
              <a:rPr lang="es" sz="2000" spc="-40" dirty="0">
                <a:solidFill>
                  <a:srgbClr val="000000"/>
                </a:solidFill>
                <a:latin typeface="Open Sans" pitchFamily="2" charset="0"/>
                <a:ea typeface="Open Sans" pitchFamily="2" charset="0"/>
                <a:cs typeface="Open Sans" pitchFamily="2" charset="0"/>
              </a:rPr>
              <a:t>revisar, organizar y almacenar datos de forma adecuada para su análisis.</a:t>
            </a:r>
            <a:endParaRPr sz="2000" dirty="0">
              <a:solidFill>
                <a:srgbClr val="000000"/>
              </a:solidFill>
              <a:latin typeface="Open Sans" pitchFamily="2" charset="0"/>
              <a:ea typeface="Open Sans" pitchFamily="2" charset="0"/>
              <a:cs typeface="Open Sans" pitchFamily="2" charset="0"/>
            </a:endParaRPr>
          </a:p>
          <a:p>
            <a:pPr marL="342866" indent="-342866" defTabSz="914126">
              <a:spcBef>
                <a:spcPts val="100"/>
              </a:spcBef>
              <a:buFont typeface="Arial" panose="020B0604020202020204" pitchFamily="34" charset="0"/>
              <a:buChar char="•"/>
            </a:pPr>
            <a:endParaRPr sz="2000" dirty="0">
              <a:solidFill>
                <a:srgbClr val="000000"/>
              </a:solidFill>
              <a:latin typeface="Open Sans" pitchFamily="2" charset="0"/>
              <a:ea typeface="Open Sans" pitchFamily="2" charset="0"/>
              <a:cs typeface="Open Sans" pitchFamily="2" charset="0"/>
            </a:endParaRPr>
          </a:p>
          <a:p>
            <a:pPr marL="355560" marR="597930" indent="-342866" defTabSz="914126">
              <a:buFont typeface="Arial" panose="020B0604020202020204" pitchFamily="34" charset="0"/>
              <a:buChar char="•"/>
            </a:pPr>
            <a:r>
              <a:rPr lang="es" sz="2000" spc="-50" dirty="0">
                <a:solidFill>
                  <a:srgbClr val="000000"/>
                </a:solidFill>
                <a:latin typeface="Open Sans" pitchFamily="2" charset="0"/>
                <a:ea typeface="Open Sans" pitchFamily="2" charset="0"/>
                <a:cs typeface="Open Sans" pitchFamily="2" charset="0"/>
              </a:rPr>
              <a:t>La experiencia y el conocimiento del sector son fundamentales en este proceso. Las decisiones sobre los datos siempre deben ser documentadas.</a:t>
            </a:r>
            <a:endParaRPr sz="2000" dirty="0">
              <a:solidFill>
                <a:srgbClr val="000000"/>
              </a:solidFill>
              <a:latin typeface="Open Sans" pitchFamily="2" charset="0"/>
              <a:ea typeface="Open Sans" pitchFamily="2" charset="0"/>
              <a:cs typeface="Open Sans" pitchFamily="2"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descr="$PPTXTitle"/>
          <p:cNvSpPr txBox="1">
            <a:spLocks noGrp="1"/>
          </p:cNvSpPr>
          <p:nvPr>
            <p:ph type="title"/>
          </p:nvPr>
        </p:nvSpPr>
        <p:spPr>
          <a:xfrm>
            <a:off x="84725" y="81791"/>
            <a:ext cx="12035248" cy="24356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z="1500" spc="-25" dirty="0">
                <a:solidFill>
                  <a:srgbClr val="FFFFFF"/>
                </a:solidFill>
                <a:latin typeface="Calibri"/>
                <a:cs typeface="Calibri"/>
              </a:rPr>
              <a:t>Departamento de Geografía</a:t>
            </a:r>
            <a:endParaRPr sz="1500" dirty="0">
              <a:latin typeface="Calibri"/>
              <a:cs typeface="Calibri"/>
            </a:endParaRPr>
          </a:p>
        </p:txBody>
      </p:sp>
      <p:sp>
        <p:nvSpPr>
          <p:cNvPr id="3" name="object 3"/>
          <p:cNvSpPr txBox="1"/>
          <p:nvPr/>
        </p:nvSpPr>
        <p:spPr>
          <a:xfrm>
            <a:off x="1247893" y="5619565"/>
            <a:ext cx="3470472" cy="197392"/>
          </a:xfrm>
          <a:prstGeom prst="rect">
            <a:avLst/>
          </a:prstGeom>
        </p:spPr>
        <p:txBody>
          <a:bodyPr vert="horz" wrap="square" lIns="0" tIns="12693" rIns="0" bIns="0" rtlCol="0">
            <a:spAutoFit/>
          </a:bodyPr>
          <a:lstStyle/>
          <a:p>
            <a:pPr marL="12695" defTabSz="914126">
              <a:spcBef>
                <a:spcPts val="100"/>
              </a:spcBef>
            </a:pPr>
            <a:r>
              <a:rPr lang="es" sz="1200" spc="-10">
                <a:solidFill>
                  <a:srgbClr val="DDDDDD"/>
                </a:solidFill>
                <a:latin typeface="Arial"/>
                <a:cs typeface="Arial"/>
                <a:hlinkClick r:id="rId2"/>
              </a:rPr>
              <a:t>https://pandas.pydata.org/Pandas_Cheat_Sheet.pdf</a:t>
            </a:r>
            <a:endParaRPr sz="1200">
              <a:solidFill>
                <a:srgbClr val="DDDDDD"/>
              </a:solidFill>
              <a:latin typeface="Arial"/>
              <a:cs typeface="Arial"/>
            </a:endParaRPr>
          </a:p>
        </p:txBody>
      </p:sp>
      <p:pic>
        <p:nvPicPr>
          <p:cNvPr id="4" name="object 4"/>
          <p:cNvPicPr/>
          <p:nvPr/>
        </p:nvPicPr>
        <p:blipFill>
          <a:blip r:embed="rId3" cstate="print"/>
          <a:stretch>
            <a:fillRect/>
          </a:stretch>
        </p:blipFill>
        <p:spPr>
          <a:xfrm>
            <a:off x="589290" y="1588249"/>
            <a:ext cx="5091261" cy="3960534"/>
          </a:xfrm>
          <a:prstGeom prst="rect">
            <a:avLst/>
          </a:prstGeom>
        </p:spPr>
      </p:pic>
      <p:sp>
        <p:nvSpPr>
          <p:cNvPr id="5" name="object 5"/>
          <p:cNvSpPr txBox="1"/>
          <p:nvPr/>
        </p:nvSpPr>
        <p:spPr>
          <a:xfrm>
            <a:off x="667989" y="632443"/>
            <a:ext cx="2968816" cy="573757"/>
          </a:xfrm>
          <a:prstGeom prst="rect">
            <a:avLst/>
          </a:prstGeom>
        </p:spPr>
        <p:txBody>
          <a:bodyPr vert="horz" wrap="square" lIns="0" tIns="12693" rIns="0" bIns="0" rtlCol="0">
            <a:spAutoFit/>
          </a:bodyPr>
          <a:lstStyle/>
          <a:p>
            <a:pPr marL="12695" defTabSz="914126">
              <a:spcBef>
                <a:spcPts val="100"/>
              </a:spcBef>
            </a:pPr>
            <a:r>
              <a:rPr lang="es" sz="3599" b="1" spc="-105" dirty="0">
                <a:solidFill>
                  <a:srgbClr val="1956AF"/>
                </a:solidFill>
                <a:latin typeface="Open Sans" pitchFamily="2" charset="0"/>
                <a:ea typeface="Open Sans" pitchFamily="2" charset="0"/>
                <a:cs typeface="Open Sans" pitchFamily="2" charset="0"/>
              </a:rPr>
              <a:t>Referencias</a:t>
            </a:r>
            <a:endParaRPr sz="3599" b="1" dirty="0">
              <a:solidFill>
                <a:srgbClr val="1956AF"/>
              </a:solidFill>
              <a:latin typeface="Open Sans" pitchFamily="2" charset="0"/>
              <a:ea typeface="Open Sans" pitchFamily="2" charset="0"/>
              <a:cs typeface="Open Sans" pitchFamily="2" charset="0"/>
            </a:endParaRPr>
          </a:p>
        </p:txBody>
      </p:sp>
      <p:pic>
        <p:nvPicPr>
          <p:cNvPr id="6" name="object 6"/>
          <p:cNvPicPr/>
          <p:nvPr/>
        </p:nvPicPr>
        <p:blipFill>
          <a:blip r:embed="rId4" cstate="print"/>
          <a:stretch>
            <a:fillRect/>
          </a:stretch>
        </p:blipFill>
        <p:spPr>
          <a:xfrm>
            <a:off x="5839063" y="1460882"/>
            <a:ext cx="5762059" cy="4087902"/>
          </a:xfrm>
          <a:prstGeom prst="rect">
            <a:avLst/>
          </a:prstGeom>
        </p:spPr>
      </p:pic>
      <p:sp>
        <p:nvSpPr>
          <p:cNvPr id="7" name="object 7"/>
          <p:cNvSpPr txBox="1"/>
          <p:nvPr/>
        </p:nvSpPr>
        <p:spPr>
          <a:xfrm>
            <a:off x="6112600" y="5643939"/>
            <a:ext cx="5039421" cy="197392"/>
          </a:xfrm>
          <a:prstGeom prst="rect">
            <a:avLst/>
          </a:prstGeom>
        </p:spPr>
        <p:txBody>
          <a:bodyPr vert="horz" wrap="square" lIns="0" tIns="12693" rIns="0" bIns="0" rtlCol="0">
            <a:spAutoFit/>
          </a:bodyPr>
          <a:lstStyle/>
          <a:p>
            <a:pPr marL="12695" defTabSz="914126">
              <a:spcBef>
                <a:spcPts val="100"/>
              </a:spcBef>
            </a:pPr>
            <a:r>
              <a:rPr lang="es" sz="1200" spc="-10">
                <a:solidFill>
                  <a:srgbClr val="DDDDDD"/>
                </a:solidFill>
                <a:latin typeface="Arial"/>
                <a:cs typeface="Arial"/>
                <a:hlinkClick r:id="rId5"/>
              </a:rPr>
              <a:t>https://assets.datacamp.com/blog_assets/Numpy_Python_Cheat_Sheet.pdf</a:t>
            </a:r>
            <a:endParaRPr sz="1200">
              <a:solidFill>
                <a:srgbClr val="DDDDDD"/>
              </a:solidFill>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A341A-4218-26EA-76B9-19DF795CAA15}"/>
              </a:ext>
            </a:extLst>
          </p:cNvPr>
          <p:cNvSpPr>
            <a:spLocks noGrp="1"/>
          </p:cNvSpPr>
          <p:nvPr>
            <p:ph type="title"/>
          </p:nvPr>
        </p:nvSpPr>
        <p:spPr/>
        <p:txBody>
          <a:bodyPr/>
          <a:lstStyle/>
          <a:p>
            <a:r>
              <a:rPr lang="es-EC" dirty="0"/>
              <a:t>Problemas fermi</a:t>
            </a:r>
          </a:p>
        </p:txBody>
      </p:sp>
    </p:spTree>
    <p:extLst>
      <p:ext uri="{BB962C8B-B14F-4D97-AF65-F5344CB8AC3E}">
        <p14:creationId xmlns:p14="http://schemas.microsoft.com/office/powerpoint/2010/main" val="3884435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3B3941-A22F-950E-35EF-0340007BDBC7}"/>
              </a:ext>
            </a:extLst>
          </p:cNvPr>
          <p:cNvSpPr>
            <a:spLocks noGrp="1"/>
          </p:cNvSpPr>
          <p:nvPr>
            <p:ph type="title"/>
          </p:nvPr>
        </p:nvSpPr>
        <p:spPr/>
        <p:txBody>
          <a:bodyPr/>
          <a:lstStyle/>
          <a:p>
            <a:r>
              <a:rPr lang="es-EC" dirty="0"/>
              <a:t>Problemas de Fermi</a:t>
            </a:r>
          </a:p>
        </p:txBody>
      </p:sp>
      <p:sp>
        <p:nvSpPr>
          <p:cNvPr id="9" name="Text Placeholder 8">
            <a:extLst>
              <a:ext uri="{FF2B5EF4-FFF2-40B4-BE49-F238E27FC236}">
                <a16:creationId xmlns:a16="http://schemas.microsoft.com/office/drawing/2014/main" id="{112B87A0-AA1B-5592-21EC-09E3449EEDEE}"/>
              </a:ext>
            </a:extLst>
          </p:cNvPr>
          <p:cNvSpPr>
            <a:spLocks noGrp="1"/>
          </p:cNvSpPr>
          <p:nvPr>
            <p:ph type="body" sz="quarter" idx="10"/>
          </p:nvPr>
        </p:nvSpPr>
        <p:spPr>
          <a:xfrm>
            <a:off x="366438" y="1096748"/>
            <a:ext cx="6011874" cy="1637122"/>
          </a:xfrm>
        </p:spPr>
        <p:txBody>
          <a:bodyPr/>
          <a:lstStyle/>
          <a:p>
            <a:pPr algn="ctr"/>
            <a:r>
              <a:rPr lang="es-ES" sz="2400" dirty="0">
                <a:latin typeface="Open Sans" pitchFamily="2" charset="0"/>
                <a:ea typeface="Open Sans" pitchFamily="2" charset="0"/>
                <a:cs typeface="Open Sans" pitchFamily="2" charset="0"/>
              </a:rPr>
              <a:t>problemas que involucran el cálculo rápido de cantidades que parecen imposibles de estimar dada la limitada información disponible.</a:t>
            </a:r>
            <a:endParaRPr lang="es-EC" sz="2400" dirty="0">
              <a:latin typeface="Open Sans" pitchFamily="2" charset="0"/>
              <a:ea typeface="Open Sans" pitchFamily="2" charset="0"/>
              <a:cs typeface="Open Sans" pitchFamily="2" charset="0"/>
            </a:endParaRPr>
          </a:p>
        </p:txBody>
      </p:sp>
      <p:sp>
        <p:nvSpPr>
          <p:cNvPr id="4" name="TextBox 3">
            <a:extLst>
              <a:ext uri="{FF2B5EF4-FFF2-40B4-BE49-F238E27FC236}">
                <a16:creationId xmlns:a16="http://schemas.microsoft.com/office/drawing/2014/main" id="{6F9BD638-1F2F-F603-2A84-3FF2E8F3E579}"/>
              </a:ext>
            </a:extLst>
          </p:cNvPr>
          <p:cNvSpPr txBox="1"/>
          <p:nvPr/>
        </p:nvSpPr>
        <p:spPr>
          <a:xfrm>
            <a:off x="311934" y="3703224"/>
            <a:ext cx="6120882" cy="830997"/>
          </a:xfrm>
          <a:prstGeom prst="rect">
            <a:avLst/>
          </a:prstGeom>
          <a:noFill/>
        </p:spPr>
        <p:txBody>
          <a:bodyPr wrap="square">
            <a:spAutoFit/>
          </a:bodyPr>
          <a:lstStyle/>
          <a:p>
            <a:pPr algn="ctr"/>
            <a:r>
              <a:rPr lang="es-ES" sz="2400" b="1" dirty="0">
                <a:solidFill>
                  <a:schemeClr val="accent6"/>
                </a:solidFill>
                <a:latin typeface="Open Sans" pitchFamily="2" charset="0"/>
                <a:ea typeface="Open Sans" pitchFamily="2" charset="0"/>
                <a:cs typeface="Open Sans" pitchFamily="2" charset="0"/>
              </a:rPr>
              <a:t>Estimación y razonamiento </a:t>
            </a:r>
          </a:p>
          <a:p>
            <a:pPr algn="ctr"/>
            <a:r>
              <a:rPr lang="es-ES" sz="2400" b="1" dirty="0">
                <a:solidFill>
                  <a:schemeClr val="accent6"/>
                </a:solidFill>
                <a:latin typeface="Open Sans" pitchFamily="2" charset="0"/>
                <a:ea typeface="Open Sans" pitchFamily="2" charset="0"/>
                <a:cs typeface="Open Sans" pitchFamily="2" charset="0"/>
              </a:rPr>
              <a:t>bajo incertidumbre</a:t>
            </a:r>
            <a:endParaRPr lang="es-EC" sz="2400" b="1" dirty="0">
              <a:solidFill>
                <a:schemeClr val="accent6"/>
              </a:solidFill>
              <a:latin typeface="Open Sans" pitchFamily="2" charset="0"/>
              <a:ea typeface="Open Sans" pitchFamily="2" charset="0"/>
              <a:cs typeface="Open Sans" pitchFamily="2" charset="0"/>
            </a:endParaRPr>
          </a:p>
        </p:txBody>
      </p:sp>
      <p:pic>
        <p:nvPicPr>
          <p:cNvPr id="3074" name="Picture 2" descr="Enrico Fermi | Education, Discoveries ...">
            <a:extLst>
              <a:ext uri="{FF2B5EF4-FFF2-40B4-BE49-F238E27FC236}">
                <a16:creationId xmlns:a16="http://schemas.microsoft.com/office/drawing/2014/main" id="{16647B33-610C-7DA0-DFC0-CE7CC99AC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9988" y="390460"/>
            <a:ext cx="4818491" cy="6071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8348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311CE-49C7-2F78-A87C-77E80078F9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167DF0-F4A3-3FEB-868D-53890A7FE814}"/>
              </a:ext>
            </a:extLst>
          </p:cNvPr>
          <p:cNvSpPr>
            <a:spLocks noGrp="1"/>
          </p:cNvSpPr>
          <p:nvPr>
            <p:ph type="title"/>
          </p:nvPr>
        </p:nvSpPr>
        <p:spPr/>
        <p:txBody>
          <a:bodyPr/>
          <a:lstStyle/>
          <a:p>
            <a:r>
              <a:rPr lang="es-EC" dirty="0"/>
              <a:t>Problemas de Fermi</a:t>
            </a:r>
          </a:p>
        </p:txBody>
      </p:sp>
      <p:sp>
        <p:nvSpPr>
          <p:cNvPr id="9" name="Text Placeholder 8">
            <a:extLst>
              <a:ext uri="{FF2B5EF4-FFF2-40B4-BE49-F238E27FC236}">
                <a16:creationId xmlns:a16="http://schemas.microsoft.com/office/drawing/2014/main" id="{D4A273E0-6818-A4B1-098D-D9BA7C318442}"/>
              </a:ext>
            </a:extLst>
          </p:cNvPr>
          <p:cNvSpPr>
            <a:spLocks noGrp="1"/>
          </p:cNvSpPr>
          <p:nvPr>
            <p:ph type="body" sz="quarter" idx="10"/>
          </p:nvPr>
        </p:nvSpPr>
        <p:spPr>
          <a:xfrm>
            <a:off x="511727" y="1379184"/>
            <a:ext cx="6334195" cy="913875"/>
          </a:xfrm>
        </p:spPr>
        <p:txBody>
          <a:bodyPr/>
          <a:lstStyle/>
          <a:p>
            <a:pPr algn="ctr"/>
            <a:r>
              <a:rPr lang="es-ES" sz="3200" dirty="0">
                <a:latin typeface="Open Sans" pitchFamily="2" charset="0"/>
                <a:ea typeface="Open Sans" pitchFamily="2" charset="0"/>
                <a:cs typeface="Open Sans" pitchFamily="2" charset="0"/>
              </a:rPr>
              <a:t>cuántos afinadores de piano hay en la ciudad de Nueva York?</a:t>
            </a:r>
          </a:p>
        </p:txBody>
      </p:sp>
      <p:sp>
        <p:nvSpPr>
          <p:cNvPr id="10" name="TextBox 7">
            <a:extLst>
              <a:ext uri="{FF2B5EF4-FFF2-40B4-BE49-F238E27FC236}">
                <a16:creationId xmlns:a16="http://schemas.microsoft.com/office/drawing/2014/main" id="{89D01593-09EE-B21D-4171-06E23972E195}"/>
              </a:ext>
            </a:extLst>
          </p:cNvPr>
          <p:cNvSpPr txBox="1">
            <a:spLocks noChangeArrowheads="1"/>
          </p:cNvSpPr>
          <p:nvPr/>
        </p:nvSpPr>
        <p:spPr bwMode="auto">
          <a:xfrm>
            <a:off x="511727" y="4489450"/>
            <a:ext cx="3664590" cy="7078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s" sz="2000" b="1" dirty="0">
                <a:solidFill>
                  <a:schemeClr val="bg1">
                    <a:lumMod val="50000"/>
                    <a:lumOff val="50000"/>
                  </a:schemeClr>
                </a:solidFill>
                <a:latin typeface="Open Sans" pitchFamily="2" charset="0"/>
                <a:ea typeface="Open Sans" pitchFamily="2" charset="0"/>
                <a:cs typeface="Open Sans" pitchFamily="2" charset="0"/>
              </a:rPr>
              <a:t>1. No siempre hay una respuesta correcta</a:t>
            </a:r>
          </a:p>
        </p:txBody>
      </p:sp>
      <p:sp>
        <p:nvSpPr>
          <p:cNvPr id="11" name="Rectangle 8">
            <a:extLst>
              <a:ext uri="{FF2B5EF4-FFF2-40B4-BE49-F238E27FC236}">
                <a16:creationId xmlns:a16="http://schemas.microsoft.com/office/drawing/2014/main" id="{070C068A-CDD4-B75D-C2A7-6F1A0C7E0315}"/>
              </a:ext>
            </a:extLst>
          </p:cNvPr>
          <p:cNvSpPr>
            <a:spLocks noChangeArrowheads="1"/>
          </p:cNvSpPr>
          <p:nvPr/>
        </p:nvSpPr>
        <p:spPr bwMode="auto">
          <a:xfrm>
            <a:off x="4072600" y="4489450"/>
            <a:ext cx="3771347" cy="16312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s" sz="2000" b="1" dirty="0">
                <a:solidFill>
                  <a:schemeClr val="bg1">
                    <a:lumMod val="50000"/>
                    <a:lumOff val="50000"/>
                  </a:schemeClr>
                </a:solidFill>
                <a:latin typeface="Open Sans" pitchFamily="2" charset="0"/>
                <a:ea typeface="Open Sans" pitchFamily="2" charset="0"/>
                <a:cs typeface="Open Sans" pitchFamily="2" charset="0"/>
              </a:rPr>
              <a:t>2. Las preguntas aparentemente difíciles pueden abordarse con métodos relativamente sencillos</a:t>
            </a:r>
          </a:p>
        </p:txBody>
      </p:sp>
      <p:sp>
        <p:nvSpPr>
          <p:cNvPr id="12" name="Rectangle 9">
            <a:extLst>
              <a:ext uri="{FF2B5EF4-FFF2-40B4-BE49-F238E27FC236}">
                <a16:creationId xmlns:a16="http://schemas.microsoft.com/office/drawing/2014/main" id="{1231D102-0589-6032-5A8A-5C9FE9FC1F09}"/>
              </a:ext>
            </a:extLst>
          </p:cNvPr>
          <p:cNvSpPr>
            <a:spLocks noChangeArrowheads="1"/>
          </p:cNvSpPr>
          <p:nvPr/>
        </p:nvSpPr>
        <p:spPr bwMode="auto">
          <a:xfrm>
            <a:off x="8094793" y="4489450"/>
            <a:ext cx="3744658" cy="132343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r>
              <a:rPr lang="es" sz="2000" b="1" dirty="0">
                <a:solidFill>
                  <a:schemeClr val="bg1">
                    <a:lumMod val="50000"/>
                    <a:lumOff val="50000"/>
                  </a:schemeClr>
                </a:solidFill>
                <a:latin typeface="Open Sans" pitchFamily="2" charset="0"/>
                <a:ea typeface="Open Sans" pitchFamily="2" charset="0"/>
                <a:cs typeface="Open Sans" pitchFamily="2" charset="0"/>
              </a:rPr>
              <a:t>3. Los buenos argumentos cuantitativos tienen una estructura similar a los buenos ensayos</a:t>
            </a:r>
          </a:p>
        </p:txBody>
      </p:sp>
      <p:sp>
        <p:nvSpPr>
          <p:cNvPr id="13" name="TextBox 10">
            <a:extLst>
              <a:ext uri="{FF2B5EF4-FFF2-40B4-BE49-F238E27FC236}">
                <a16:creationId xmlns:a16="http://schemas.microsoft.com/office/drawing/2014/main" id="{EE2AF8AD-321E-6485-E4CF-61F621C82781}"/>
              </a:ext>
            </a:extLst>
          </p:cNvPr>
          <p:cNvSpPr txBox="1">
            <a:spLocks noChangeArrowheads="1"/>
          </p:cNvSpPr>
          <p:nvPr/>
        </p:nvSpPr>
        <p:spPr bwMode="auto">
          <a:xfrm>
            <a:off x="511727" y="3838355"/>
            <a:ext cx="4954555"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charset="0"/>
                <a:ea typeface="ＭＳ Ｐゴシック" charset="0"/>
                <a:cs typeface="ＭＳ Ｐゴシック" charset="0"/>
              </a:defRPr>
            </a:lvl1pPr>
            <a:lvl2pPr marL="742950" indent="-285750" eaLnBrk="0" hangingPunct="0">
              <a:defRPr sz="2400">
                <a:solidFill>
                  <a:schemeClr val="tx1"/>
                </a:solidFill>
                <a:latin typeface="Calibri" charset="0"/>
                <a:ea typeface="ＭＳ Ｐゴシック" charset="0"/>
              </a:defRPr>
            </a:lvl2pPr>
            <a:lvl3pPr marL="1143000" indent="-228600" eaLnBrk="0" hangingPunct="0">
              <a:defRPr sz="2400">
                <a:solidFill>
                  <a:schemeClr val="tx1"/>
                </a:solidFill>
                <a:latin typeface="Calibri" charset="0"/>
                <a:ea typeface="ＭＳ Ｐゴシック" charset="0"/>
              </a:defRPr>
            </a:lvl3pPr>
            <a:lvl4pPr marL="1600200" indent="-228600" eaLnBrk="0" hangingPunct="0">
              <a:defRPr sz="2400">
                <a:solidFill>
                  <a:schemeClr val="tx1"/>
                </a:solidFill>
                <a:latin typeface="Calibri" charset="0"/>
                <a:ea typeface="ＭＳ Ｐゴシック" charset="0"/>
              </a:defRPr>
            </a:lvl4pPr>
            <a:lvl5pPr marL="2057400" indent="-228600" eaLnBrk="0" hangingPunct="0">
              <a:defRPr sz="2400">
                <a:solidFill>
                  <a:schemeClr val="tx1"/>
                </a:solidFill>
                <a:latin typeface="Calibri" charset="0"/>
                <a:ea typeface="ＭＳ Ｐゴシック" charset="0"/>
              </a:defRPr>
            </a:lvl5pPr>
            <a:lvl6pPr marL="2514600" indent="-228600" eaLnBrk="0" fontAlgn="base" hangingPunct="0">
              <a:spcBef>
                <a:spcPct val="0"/>
              </a:spcBef>
              <a:spcAft>
                <a:spcPct val="0"/>
              </a:spcAft>
              <a:defRPr sz="2400">
                <a:solidFill>
                  <a:schemeClr val="tx1"/>
                </a:solidFill>
                <a:latin typeface="Calibri" charset="0"/>
                <a:ea typeface="ＭＳ Ｐゴシック" charset="0"/>
              </a:defRPr>
            </a:lvl6pPr>
            <a:lvl7pPr marL="2971800" indent="-228600" eaLnBrk="0" fontAlgn="base" hangingPunct="0">
              <a:spcBef>
                <a:spcPct val="0"/>
              </a:spcBef>
              <a:spcAft>
                <a:spcPct val="0"/>
              </a:spcAft>
              <a:defRPr sz="2400">
                <a:solidFill>
                  <a:schemeClr val="tx1"/>
                </a:solidFill>
                <a:latin typeface="Calibri" charset="0"/>
                <a:ea typeface="ＭＳ Ｐゴシック" charset="0"/>
              </a:defRPr>
            </a:lvl7pPr>
            <a:lvl8pPr marL="3429000" indent="-228600" eaLnBrk="0" fontAlgn="base" hangingPunct="0">
              <a:spcBef>
                <a:spcPct val="0"/>
              </a:spcBef>
              <a:spcAft>
                <a:spcPct val="0"/>
              </a:spcAft>
              <a:defRPr sz="2400">
                <a:solidFill>
                  <a:schemeClr val="tx1"/>
                </a:solidFill>
                <a:latin typeface="Calibri" charset="0"/>
                <a:ea typeface="ＭＳ Ｐゴシック" charset="0"/>
              </a:defRPr>
            </a:lvl8pPr>
            <a:lvl9pPr marL="3886200" indent="-228600" eaLnBrk="0" fontAlgn="base" hangingPunct="0">
              <a:spcBef>
                <a:spcPct val="0"/>
              </a:spcBef>
              <a:spcAft>
                <a:spcPct val="0"/>
              </a:spcAft>
              <a:defRPr sz="2400">
                <a:solidFill>
                  <a:schemeClr val="tx1"/>
                </a:solidFill>
                <a:latin typeface="Calibri" charset="0"/>
                <a:ea typeface="ＭＳ Ｐゴシック" charset="0"/>
              </a:defRPr>
            </a:lvl9pPr>
          </a:lstStyle>
          <a:p>
            <a:pPr eaLnBrk="1" hangingPunct="1"/>
            <a:r>
              <a:rPr lang="es" b="1" dirty="0">
                <a:solidFill>
                  <a:schemeClr val="accent6"/>
                </a:solidFill>
                <a:latin typeface="Open Sans" pitchFamily="2" charset="0"/>
                <a:ea typeface="Open Sans" pitchFamily="2" charset="0"/>
                <a:cs typeface="Open Sans" pitchFamily="2" charset="0"/>
              </a:rPr>
              <a:t>Puntos importantes:</a:t>
            </a:r>
          </a:p>
        </p:txBody>
      </p:sp>
      <p:pic>
        <p:nvPicPr>
          <p:cNvPr id="15" name="Picture 14" descr="Closeup of vintage piano">
            <a:extLst>
              <a:ext uri="{FF2B5EF4-FFF2-40B4-BE49-F238E27FC236}">
                <a16:creationId xmlns:a16="http://schemas.microsoft.com/office/drawing/2014/main" id="{8AE95D7A-1D56-D909-04C0-48C373299A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59215" y="488748"/>
            <a:ext cx="4393415" cy="2941046"/>
          </a:xfrm>
          <a:prstGeom prst="rect">
            <a:avLst/>
          </a:prstGeom>
        </p:spPr>
      </p:pic>
    </p:spTree>
    <p:extLst>
      <p:ext uri="{BB962C8B-B14F-4D97-AF65-F5344CB8AC3E}">
        <p14:creationId xmlns:p14="http://schemas.microsoft.com/office/powerpoint/2010/main" val="145858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D071E-775E-5C6C-B983-BB1116A3744F}"/>
              </a:ext>
            </a:extLst>
          </p:cNvPr>
          <p:cNvSpPr>
            <a:spLocks noGrp="1"/>
          </p:cNvSpPr>
          <p:nvPr>
            <p:ph type="title"/>
          </p:nvPr>
        </p:nvSpPr>
        <p:spPr/>
        <p:txBody>
          <a:bodyPr/>
          <a:lstStyle/>
          <a:p>
            <a:r>
              <a:rPr lang="es-EC" dirty="0"/>
              <a:t>Qué necesitamos saber?</a:t>
            </a:r>
          </a:p>
        </p:txBody>
      </p:sp>
      <p:sp>
        <p:nvSpPr>
          <p:cNvPr id="3" name="Text Placeholder 2">
            <a:extLst>
              <a:ext uri="{FF2B5EF4-FFF2-40B4-BE49-F238E27FC236}">
                <a16:creationId xmlns:a16="http://schemas.microsoft.com/office/drawing/2014/main" id="{027BA35C-CC0F-92E6-EC86-7B99A4FF3BC9}"/>
              </a:ext>
            </a:extLst>
          </p:cNvPr>
          <p:cNvSpPr>
            <a:spLocks noGrp="1"/>
          </p:cNvSpPr>
          <p:nvPr>
            <p:ph type="body" sz="quarter" idx="10"/>
          </p:nvPr>
        </p:nvSpPr>
        <p:spPr>
          <a:xfrm>
            <a:off x="1859107" y="964793"/>
            <a:ext cx="8472196" cy="574758"/>
          </a:xfrm>
        </p:spPr>
        <p:txBody>
          <a:bodyPr/>
          <a:lstStyle/>
          <a:p>
            <a:pPr algn="ctr"/>
            <a:r>
              <a:rPr lang="es-ES" sz="2400" b="1" dirty="0">
                <a:solidFill>
                  <a:schemeClr val="accent6"/>
                </a:solidFill>
                <a:latin typeface="Open Sans" pitchFamily="2" charset="0"/>
                <a:ea typeface="Open Sans" pitchFamily="2" charset="0"/>
                <a:cs typeface="Open Sans" pitchFamily="2" charset="0"/>
              </a:rPr>
              <a:t>Descompone la pregunta en partes</a:t>
            </a:r>
          </a:p>
          <a:p>
            <a:pPr algn="ctr"/>
            <a:endParaRPr lang="es-ES" sz="2400" dirty="0"/>
          </a:p>
          <a:p>
            <a:pPr algn="ctr"/>
            <a:endParaRPr lang="es-EC" sz="2400" dirty="0"/>
          </a:p>
        </p:txBody>
      </p:sp>
      <p:sp>
        <p:nvSpPr>
          <p:cNvPr id="5" name="Text Placeholder 8">
            <a:extLst>
              <a:ext uri="{FF2B5EF4-FFF2-40B4-BE49-F238E27FC236}">
                <a16:creationId xmlns:a16="http://schemas.microsoft.com/office/drawing/2014/main" id="{5826DA33-6A8C-654A-2A99-0EE0322E6747}"/>
              </a:ext>
            </a:extLst>
          </p:cNvPr>
          <p:cNvSpPr txBox="1">
            <a:spLocks/>
          </p:cNvSpPr>
          <p:nvPr/>
        </p:nvSpPr>
        <p:spPr bwMode="auto">
          <a:xfrm>
            <a:off x="2934458" y="2099437"/>
            <a:ext cx="6334195" cy="91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3200" kern="0" dirty="0">
                <a:latin typeface="Open Sans" pitchFamily="2" charset="0"/>
                <a:ea typeface="Open Sans" pitchFamily="2" charset="0"/>
                <a:cs typeface="Open Sans" pitchFamily="2" charset="0"/>
              </a:rPr>
              <a:t>cuántos afinadores de piano hay en la ciudad de Nueva York?</a:t>
            </a:r>
          </a:p>
        </p:txBody>
      </p:sp>
      <p:sp>
        <p:nvSpPr>
          <p:cNvPr id="6" name="Text Placeholder 8">
            <a:extLst>
              <a:ext uri="{FF2B5EF4-FFF2-40B4-BE49-F238E27FC236}">
                <a16:creationId xmlns:a16="http://schemas.microsoft.com/office/drawing/2014/main" id="{9B8AE8B9-F8EE-B219-C56F-F990818DA8DC}"/>
              </a:ext>
            </a:extLst>
          </p:cNvPr>
          <p:cNvSpPr txBox="1">
            <a:spLocks/>
          </p:cNvSpPr>
          <p:nvPr/>
        </p:nvSpPr>
        <p:spPr bwMode="auto">
          <a:xfrm>
            <a:off x="1103619" y="4050192"/>
            <a:ext cx="4809501" cy="91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2000" kern="0" dirty="0">
                <a:latin typeface="Open Sans" pitchFamily="2" charset="0"/>
                <a:ea typeface="Open Sans" pitchFamily="2" charset="0"/>
                <a:cs typeface="Open Sans" pitchFamily="2" charset="0"/>
              </a:rPr>
              <a:t>Cuántos pianos “requieren afinación” en Nueva York?</a:t>
            </a:r>
          </a:p>
        </p:txBody>
      </p:sp>
      <p:sp>
        <p:nvSpPr>
          <p:cNvPr id="7" name="Text Placeholder 8">
            <a:extLst>
              <a:ext uri="{FF2B5EF4-FFF2-40B4-BE49-F238E27FC236}">
                <a16:creationId xmlns:a16="http://schemas.microsoft.com/office/drawing/2014/main" id="{21FBD9CF-3775-EE43-AA19-B4126C0310A9}"/>
              </a:ext>
            </a:extLst>
          </p:cNvPr>
          <p:cNvSpPr txBox="1">
            <a:spLocks/>
          </p:cNvSpPr>
          <p:nvPr/>
        </p:nvSpPr>
        <p:spPr bwMode="auto">
          <a:xfrm>
            <a:off x="6407020" y="4050373"/>
            <a:ext cx="4953694" cy="91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2000" kern="0" dirty="0">
                <a:latin typeface="Open Sans" pitchFamily="2" charset="0"/>
                <a:ea typeface="Open Sans" pitchFamily="2" charset="0"/>
                <a:cs typeface="Open Sans" pitchFamily="2" charset="0"/>
              </a:rPr>
              <a:t>Cuántas afinaciones puede hacer un afinador al año en Nueva York?</a:t>
            </a:r>
          </a:p>
        </p:txBody>
      </p:sp>
      <p:cxnSp>
        <p:nvCxnSpPr>
          <p:cNvPr id="9" name="Connector: Elbow 8">
            <a:extLst>
              <a:ext uri="{FF2B5EF4-FFF2-40B4-BE49-F238E27FC236}">
                <a16:creationId xmlns:a16="http://schemas.microsoft.com/office/drawing/2014/main" id="{39832067-083C-C268-DC6E-2AC75D3B7084}"/>
              </a:ext>
            </a:extLst>
          </p:cNvPr>
          <p:cNvCxnSpPr>
            <a:stCxn id="5" idx="2"/>
            <a:endCxn id="6" idx="0"/>
          </p:cNvCxnSpPr>
          <p:nvPr/>
        </p:nvCxnSpPr>
        <p:spPr>
          <a:xfrm rot="5400000">
            <a:off x="4286523" y="2235159"/>
            <a:ext cx="1036880" cy="2593186"/>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A191BC89-BA8E-BC0D-AE20-EB6F83BB697D}"/>
              </a:ext>
            </a:extLst>
          </p:cNvPr>
          <p:cNvCxnSpPr>
            <a:cxnSpLocks/>
            <a:stCxn id="5" idx="2"/>
            <a:endCxn id="7" idx="0"/>
          </p:cNvCxnSpPr>
          <p:nvPr/>
        </p:nvCxnSpPr>
        <p:spPr>
          <a:xfrm rot="16200000" flipH="1">
            <a:off x="6974181" y="2140686"/>
            <a:ext cx="1037061" cy="2782311"/>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104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16229-6218-95D4-F1EC-DC1F6637DA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908DE9-95E8-B4BD-8614-59E20BDC3FF3}"/>
              </a:ext>
            </a:extLst>
          </p:cNvPr>
          <p:cNvSpPr>
            <a:spLocks noGrp="1"/>
          </p:cNvSpPr>
          <p:nvPr>
            <p:ph type="title"/>
          </p:nvPr>
        </p:nvSpPr>
        <p:spPr/>
        <p:txBody>
          <a:bodyPr/>
          <a:lstStyle/>
          <a:p>
            <a:r>
              <a:rPr lang="es-EC" dirty="0"/>
              <a:t>Qué necesitamos saber?</a:t>
            </a:r>
          </a:p>
        </p:txBody>
      </p:sp>
      <p:sp>
        <p:nvSpPr>
          <p:cNvPr id="3" name="Text Placeholder 2">
            <a:extLst>
              <a:ext uri="{FF2B5EF4-FFF2-40B4-BE49-F238E27FC236}">
                <a16:creationId xmlns:a16="http://schemas.microsoft.com/office/drawing/2014/main" id="{5BEE2E95-5A0C-D1C6-ABBF-384710ED580A}"/>
              </a:ext>
            </a:extLst>
          </p:cNvPr>
          <p:cNvSpPr>
            <a:spLocks noGrp="1"/>
          </p:cNvSpPr>
          <p:nvPr>
            <p:ph type="body" sz="quarter" idx="10"/>
          </p:nvPr>
        </p:nvSpPr>
        <p:spPr>
          <a:xfrm>
            <a:off x="1859107" y="964793"/>
            <a:ext cx="8472196" cy="574758"/>
          </a:xfrm>
        </p:spPr>
        <p:txBody>
          <a:bodyPr/>
          <a:lstStyle/>
          <a:p>
            <a:pPr algn="ctr"/>
            <a:r>
              <a:rPr lang="es-ES" sz="2400" b="1" dirty="0">
                <a:solidFill>
                  <a:schemeClr val="accent6"/>
                </a:solidFill>
                <a:latin typeface="Open Sans" pitchFamily="2" charset="0"/>
                <a:ea typeface="Open Sans" pitchFamily="2" charset="0"/>
                <a:cs typeface="Open Sans" pitchFamily="2" charset="0"/>
              </a:rPr>
              <a:t>Descompone la pregunta en partes</a:t>
            </a:r>
          </a:p>
          <a:p>
            <a:pPr algn="ctr"/>
            <a:endParaRPr lang="es-ES" sz="2400" dirty="0"/>
          </a:p>
          <a:p>
            <a:pPr algn="ctr"/>
            <a:endParaRPr lang="es-EC" sz="2400" dirty="0"/>
          </a:p>
        </p:txBody>
      </p:sp>
      <p:sp>
        <p:nvSpPr>
          <p:cNvPr id="5" name="Text Placeholder 8">
            <a:extLst>
              <a:ext uri="{FF2B5EF4-FFF2-40B4-BE49-F238E27FC236}">
                <a16:creationId xmlns:a16="http://schemas.microsoft.com/office/drawing/2014/main" id="{8E684603-7B95-67AF-FF38-0A51799FE3DD}"/>
              </a:ext>
            </a:extLst>
          </p:cNvPr>
          <p:cNvSpPr txBox="1">
            <a:spLocks/>
          </p:cNvSpPr>
          <p:nvPr/>
        </p:nvSpPr>
        <p:spPr bwMode="auto">
          <a:xfrm>
            <a:off x="2934458" y="2099437"/>
            <a:ext cx="6334195" cy="91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3200" kern="0" dirty="0">
                <a:latin typeface="Open Sans" pitchFamily="2" charset="0"/>
                <a:ea typeface="Open Sans" pitchFamily="2" charset="0"/>
                <a:cs typeface="Open Sans" pitchFamily="2" charset="0"/>
              </a:rPr>
              <a:t>cuántos afinadores de piano hay en la ciudad de Nueva York?</a:t>
            </a:r>
          </a:p>
        </p:txBody>
      </p:sp>
      <p:sp>
        <p:nvSpPr>
          <p:cNvPr id="6" name="Text Placeholder 8">
            <a:extLst>
              <a:ext uri="{FF2B5EF4-FFF2-40B4-BE49-F238E27FC236}">
                <a16:creationId xmlns:a16="http://schemas.microsoft.com/office/drawing/2014/main" id="{139E38A2-9EDE-83FA-87A5-C26091784243}"/>
              </a:ext>
            </a:extLst>
          </p:cNvPr>
          <p:cNvSpPr txBox="1">
            <a:spLocks/>
          </p:cNvSpPr>
          <p:nvPr/>
        </p:nvSpPr>
        <p:spPr bwMode="auto">
          <a:xfrm>
            <a:off x="1103619" y="4050192"/>
            <a:ext cx="4809501" cy="91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2000" kern="0" dirty="0">
                <a:latin typeface="Open Sans" pitchFamily="2" charset="0"/>
                <a:ea typeface="Open Sans" pitchFamily="2" charset="0"/>
                <a:cs typeface="Open Sans" pitchFamily="2" charset="0"/>
              </a:rPr>
              <a:t>Cuántos pianos “requieren afinación” en Nueva York?</a:t>
            </a:r>
          </a:p>
        </p:txBody>
      </p:sp>
      <p:sp>
        <p:nvSpPr>
          <p:cNvPr id="7" name="Text Placeholder 8">
            <a:extLst>
              <a:ext uri="{FF2B5EF4-FFF2-40B4-BE49-F238E27FC236}">
                <a16:creationId xmlns:a16="http://schemas.microsoft.com/office/drawing/2014/main" id="{58687681-EB9A-5937-6C2D-4D1D71626520}"/>
              </a:ext>
            </a:extLst>
          </p:cNvPr>
          <p:cNvSpPr txBox="1">
            <a:spLocks/>
          </p:cNvSpPr>
          <p:nvPr/>
        </p:nvSpPr>
        <p:spPr bwMode="auto">
          <a:xfrm>
            <a:off x="6407020" y="4050373"/>
            <a:ext cx="4953694" cy="91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2000" kern="0" dirty="0">
                <a:latin typeface="Open Sans" pitchFamily="2" charset="0"/>
                <a:ea typeface="Open Sans" pitchFamily="2" charset="0"/>
                <a:cs typeface="Open Sans" pitchFamily="2" charset="0"/>
              </a:rPr>
              <a:t>Cuántas afinaciones puede hacer un afinador al año en Nueva York?</a:t>
            </a:r>
          </a:p>
        </p:txBody>
      </p:sp>
      <p:cxnSp>
        <p:nvCxnSpPr>
          <p:cNvPr id="9" name="Connector: Elbow 8">
            <a:extLst>
              <a:ext uri="{FF2B5EF4-FFF2-40B4-BE49-F238E27FC236}">
                <a16:creationId xmlns:a16="http://schemas.microsoft.com/office/drawing/2014/main" id="{243ED063-890D-759E-912B-3BCC42B222F7}"/>
              </a:ext>
            </a:extLst>
          </p:cNvPr>
          <p:cNvCxnSpPr>
            <a:stCxn id="5" idx="2"/>
            <a:endCxn id="6" idx="0"/>
          </p:cNvCxnSpPr>
          <p:nvPr/>
        </p:nvCxnSpPr>
        <p:spPr>
          <a:xfrm rot="5400000">
            <a:off x="4286523" y="2235159"/>
            <a:ext cx="1036880" cy="2593186"/>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Connector: Elbow 10">
            <a:extLst>
              <a:ext uri="{FF2B5EF4-FFF2-40B4-BE49-F238E27FC236}">
                <a16:creationId xmlns:a16="http://schemas.microsoft.com/office/drawing/2014/main" id="{925AE5E0-F4BD-CB74-4987-2DED959D9A89}"/>
              </a:ext>
            </a:extLst>
          </p:cNvPr>
          <p:cNvCxnSpPr>
            <a:cxnSpLocks/>
            <a:stCxn id="5" idx="2"/>
            <a:endCxn id="7" idx="0"/>
          </p:cNvCxnSpPr>
          <p:nvPr/>
        </p:nvCxnSpPr>
        <p:spPr>
          <a:xfrm rot="16200000" flipH="1">
            <a:off x="6974181" y="2140686"/>
            <a:ext cx="1037061" cy="2782311"/>
          </a:xfrm>
          <a:prstGeom prst="bentConnector3">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 Placeholder 8">
            <a:extLst>
              <a:ext uri="{FF2B5EF4-FFF2-40B4-BE49-F238E27FC236}">
                <a16:creationId xmlns:a16="http://schemas.microsoft.com/office/drawing/2014/main" id="{3563A22C-5B9B-303A-642D-5E609C62EB84}"/>
              </a:ext>
            </a:extLst>
          </p:cNvPr>
          <p:cNvSpPr txBox="1">
            <a:spLocks/>
          </p:cNvSpPr>
          <p:nvPr/>
        </p:nvSpPr>
        <p:spPr bwMode="auto">
          <a:xfrm>
            <a:off x="905069" y="4966773"/>
            <a:ext cx="5190137" cy="185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2000" b="1" kern="0" dirty="0">
                <a:solidFill>
                  <a:schemeClr val="accent6"/>
                </a:solidFill>
                <a:latin typeface="Open Sans" pitchFamily="2" charset="0"/>
                <a:ea typeface="Open Sans" pitchFamily="2" charset="0"/>
                <a:cs typeface="Open Sans" pitchFamily="2" charset="0"/>
              </a:rPr>
              <a:t>Nueva York tiene millones de habitantes y muchísimos negocios/escuelas/eventos.</a:t>
            </a:r>
          </a:p>
          <a:p>
            <a:pPr algn="ctr"/>
            <a:endParaRPr lang="es-ES" sz="2000" b="1" kern="0" dirty="0">
              <a:solidFill>
                <a:schemeClr val="accent6"/>
              </a:solidFill>
              <a:latin typeface="Open Sans" pitchFamily="2" charset="0"/>
              <a:ea typeface="Open Sans" pitchFamily="2" charset="0"/>
              <a:cs typeface="Open Sans" pitchFamily="2" charset="0"/>
            </a:endParaRPr>
          </a:p>
          <a:p>
            <a:pPr algn="ctr"/>
            <a:r>
              <a:rPr lang="es-ES" sz="2000" b="1" kern="0" dirty="0">
                <a:solidFill>
                  <a:schemeClr val="accent6"/>
                </a:solidFill>
                <a:latin typeface="Open Sans" pitchFamily="2" charset="0"/>
                <a:ea typeface="Open Sans" pitchFamily="2" charset="0"/>
                <a:cs typeface="Open Sans" pitchFamily="2" charset="0"/>
              </a:rPr>
              <a:t>Un piano se afina cada 1–2 veces al año</a:t>
            </a:r>
          </a:p>
        </p:txBody>
      </p:sp>
      <p:sp>
        <p:nvSpPr>
          <p:cNvPr id="4" name="Text Placeholder 8">
            <a:extLst>
              <a:ext uri="{FF2B5EF4-FFF2-40B4-BE49-F238E27FC236}">
                <a16:creationId xmlns:a16="http://schemas.microsoft.com/office/drawing/2014/main" id="{BA666727-72BA-EF39-1A03-2764D8192BF7}"/>
              </a:ext>
            </a:extLst>
          </p:cNvPr>
          <p:cNvSpPr txBox="1">
            <a:spLocks/>
          </p:cNvSpPr>
          <p:nvPr/>
        </p:nvSpPr>
        <p:spPr bwMode="auto">
          <a:xfrm>
            <a:off x="7162800" y="5045979"/>
            <a:ext cx="4809501" cy="185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2000" b="1" kern="0" dirty="0">
                <a:solidFill>
                  <a:schemeClr val="accent6"/>
                </a:solidFill>
                <a:latin typeface="Open Sans" pitchFamily="2" charset="0"/>
                <a:ea typeface="Open Sans" pitchFamily="2" charset="0"/>
                <a:cs typeface="Open Sans" pitchFamily="2" charset="0"/>
              </a:rPr>
              <a:t>Afinaciones por día: ~2 (entre desplazamientos + trabajo).</a:t>
            </a:r>
          </a:p>
          <a:p>
            <a:pPr algn="ctr"/>
            <a:endParaRPr lang="es-ES" sz="2000" b="1" kern="0" dirty="0">
              <a:solidFill>
                <a:schemeClr val="accent6"/>
              </a:solidFill>
              <a:latin typeface="Open Sans" pitchFamily="2" charset="0"/>
              <a:ea typeface="Open Sans" pitchFamily="2" charset="0"/>
              <a:cs typeface="Open Sans" pitchFamily="2" charset="0"/>
            </a:endParaRPr>
          </a:p>
          <a:p>
            <a:pPr algn="ctr"/>
            <a:r>
              <a:rPr lang="es-ES" sz="2000" b="1" kern="0" dirty="0">
                <a:solidFill>
                  <a:schemeClr val="accent6"/>
                </a:solidFill>
                <a:latin typeface="Open Sans" pitchFamily="2" charset="0"/>
                <a:ea typeface="Open Sans" pitchFamily="2" charset="0"/>
                <a:cs typeface="Open Sans" pitchFamily="2" charset="0"/>
              </a:rPr>
              <a:t>Entonces: 2×5×50=5002×5×50=500 afinaciones/año por afinador</a:t>
            </a:r>
          </a:p>
        </p:txBody>
      </p:sp>
    </p:spTree>
    <p:extLst>
      <p:ext uri="{BB962C8B-B14F-4D97-AF65-F5344CB8AC3E}">
        <p14:creationId xmlns:p14="http://schemas.microsoft.com/office/powerpoint/2010/main" val="855364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1669286" y="6339711"/>
            <a:ext cx="155499" cy="166629"/>
          </a:xfrm>
          <a:prstGeom prst="rect">
            <a:avLst/>
          </a:prstGeom>
        </p:spPr>
        <p:txBody>
          <a:bodyPr vert="horz" wrap="square" lIns="0" tIns="12693" rIns="0" bIns="0" rtlCol="0">
            <a:spAutoFit/>
          </a:bodyPr>
          <a:lstStyle/>
          <a:p>
            <a:pPr marL="12695" defTabSz="914126">
              <a:spcBef>
                <a:spcPts val="100"/>
              </a:spcBef>
            </a:pPr>
            <a:r>
              <a:rPr lang="es" sz="1000" b="1" spc="-25">
                <a:solidFill>
                  <a:srgbClr val="DDDDDD"/>
                </a:solidFill>
                <a:latin typeface="Calibri"/>
                <a:cs typeface="Calibri"/>
              </a:rPr>
              <a:t>32</a:t>
            </a:r>
            <a:endParaRPr sz="1000">
              <a:solidFill>
                <a:srgbClr val="DDDDDD"/>
              </a:solidFill>
              <a:latin typeface="Calibri"/>
              <a:cs typeface="Calibri"/>
            </a:endParaRPr>
          </a:p>
        </p:txBody>
      </p:sp>
      <p:sp>
        <p:nvSpPr>
          <p:cNvPr id="4" name="Text Placeholder 3">
            <a:extLst>
              <a:ext uri="{FF2B5EF4-FFF2-40B4-BE49-F238E27FC236}">
                <a16:creationId xmlns:a16="http://schemas.microsoft.com/office/drawing/2014/main" id="{80D6799C-80DB-8E43-90F7-91B15A5BE151}"/>
              </a:ext>
            </a:extLst>
          </p:cNvPr>
          <p:cNvSpPr>
            <a:spLocks noGrp="1"/>
          </p:cNvSpPr>
          <p:nvPr>
            <p:ph type="body" sz="quarter" idx="10"/>
          </p:nvPr>
        </p:nvSpPr>
        <p:spPr/>
        <p:txBody>
          <a:bodyPr/>
          <a:lstStyle/>
          <a:p>
            <a:r>
              <a:rPr lang="es" err="1"/>
              <a:t>Numpy &amp; Pandas para la gestión de datos</a:t>
            </a:r>
          </a:p>
          <a:p>
            <a:r>
              <a:rPr lang="es"/>
              <a:t>Procesos comunes</a:t>
            </a:r>
            <a:endParaRPr lang="es-EC"/>
          </a:p>
        </p:txBody>
      </p:sp>
      <p:sp>
        <p:nvSpPr>
          <p:cNvPr id="3" name="object 3" descr="$PPTXTitle"/>
          <p:cNvSpPr txBox="1">
            <a:spLocks noGrp="1"/>
          </p:cNvSpPr>
          <p:nvPr>
            <p:ph type="title" idx="4294967295"/>
          </p:nvPr>
        </p:nvSpPr>
        <p:spPr>
          <a:xfrm>
            <a:off x="154550" y="-51174"/>
            <a:ext cx="12033660" cy="509497"/>
          </a:xfrm>
          <a:prstGeom prst="rect">
            <a:avLst/>
          </a:prstGeom>
        </p:spPr>
        <p:txBody>
          <a:bodyPr vert="horz" wrap="square" lIns="0" tIns="74258" rIns="0" bIns="0" numCol="1" rtlCol="0" anchor="ctr" anchorCtr="0" compatLnSpc="1">
            <a:prstTxWarp prst="textNoShape">
              <a:avLst/>
            </a:prstTxWarp>
            <a:spAutoFit/>
          </a:bodyPr>
          <a:lstStyle/>
          <a:p>
            <a:pPr marL="12695" marR="5077">
              <a:lnSpc>
                <a:spcPts val="3889"/>
              </a:lnSpc>
              <a:spcBef>
                <a:spcPts val="585"/>
              </a:spcBef>
            </a:pPr>
            <a:r>
              <a:rPr lang="es" spc="-10">
                <a:solidFill>
                  <a:srgbClr val="FFFFFF"/>
                </a:solidFill>
              </a:rPr>
              <a:t>Numpy &amp; Pandas para la gestión de datos Procesos comunes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A1C2B6-1C60-2584-8806-ED49002E2C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AE36DA-D2D5-87DA-443D-DFD9D70FCD31}"/>
              </a:ext>
            </a:extLst>
          </p:cNvPr>
          <p:cNvSpPr>
            <a:spLocks noGrp="1"/>
          </p:cNvSpPr>
          <p:nvPr>
            <p:ph type="title"/>
          </p:nvPr>
        </p:nvSpPr>
        <p:spPr/>
        <p:txBody>
          <a:bodyPr/>
          <a:lstStyle/>
          <a:p>
            <a:r>
              <a:rPr lang="es-EC" dirty="0"/>
              <a:t>Juntamos todo (cálculo final)</a:t>
            </a:r>
          </a:p>
        </p:txBody>
      </p:sp>
      <p:sp>
        <p:nvSpPr>
          <p:cNvPr id="10" name="Text Placeholder 8">
            <a:extLst>
              <a:ext uri="{FF2B5EF4-FFF2-40B4-BE49-F238E27FC236}">
                <a16:creationId xmlns:a16="http://schemas.microsoft.com/office/drawing/2014/main" id="{616CB5F6-8CEA-181F-1843-E62CF2D5C5AC}"/>
              </a:ext>
            </a:extLst>
          </p:cNvPr>
          <p:cNvSpPr txBox="1">
            <a:spLocks/>
          </p:cNvSpPr>
          <p:nvPr/>
        </p:nvSpPr>
        <p:spPr bwMode="auto">
          <a:xfrm>
            <a:off x="541175" y="935949"/>
            <a:ext cx="5190137" cy="185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2000" kern="0" dirty="0">
                <a:solidFill>
                  <a:schemeClr val="bg1">
                    <a:lumMod val="50000"/>
                    <a:lumOff val="50000"/>
                  </a:schemeClr>
                </a:solidFill>
                <a:latin typeface="Open Sans" pitchFamily="2" charset="0"/>
                <a:ea typeface="Open Sans" pitchFamily="2" charset="0"/>
                <a:cs typeface="Open Sans" pitchFamily="2" charset="0"/>
              </a:rPr>
              <a:t>Nueva York tiene millones de habitantes y muchísimos negocios/escuelas/eventos.</a:t>
            </a:r>
          </a:p>
          <a:p>
            <a:pPr algn="ctr"/>
            <a:r>
              <a:rPr lang="es-ES" sz="2000" b="1" kern="0" dirty="0">
                <a:solidFill>
                  <a:schemeClr val="accent6"/>
                </a:solidFill>
                <a:latin typeface="Open Sans" pitchFamily="2" charset="0"/>
                <a:ea typeface="Open Sans" pitchFamily="2" charset="0"/>
                <a:cs typeface="Open Sans" pitchFamily="2" charset="0"/>
              </a:rPr>
              <a:t>100,000 pianos en Nueva York</a:t>
            </a:r>
          </a:p>
          <a:p>
            <a:pPr algn="ctr"/>
            <a:endParaRPr lang="es-ES" sz="2000" b="1" kern="0" dirty="0">
              <a:solidFill>
                <a:schemeClr val="accent6"/>
              </a:solidFill>
              <a:latin typeface="Open Sans" pitchFamily="2" charset="0"/>
              <a:ea typeface="Open Sans" pitchFamily="2" charset="0"/>
              <a:cs typeface="Open Sans" pitchFamily="2" charset="0"/>
            </a:endParaRPr>
          </a:p>
          <a:p>
            <a:pPr algn="ctr"/>
            <a:r>
              <a:rPr lang="es-ES" sz="2000" b="1" kern="0" dirty="0">
                <a:solidFill>
                  <a:schemeClr val="accent6"/>
                </a:solidFill>
                <a:latin typeface="Open Sans" pitchFamily="2" charset="0"/>
                <a:ea typeface="Open Sans" pitchFamily="2" charset="0"/>
                <a:cs typeface="Open Sans" pitchFamily="2" charset="0"/>
              </a:rPr>
              <a:t>Un piano se afina cada 1–2 veces al año</a:t>
            </a:r>
          </a:p>
        </p:txBody>
      </p:sp>
      <p:sp>
        <p:nvSpPr>
          <p:cNvPr id="11" name="Text Placeholder 8">
            <a:extLst>
              <a:ext uri="{FF2B5EF4-FFF2-40B4-BE49-F238E27FC236}">
                <a16:creationId xmlns:a16="http://schemas.microsoft.com/office/drawing/2014/main" id="{8DE105B1-F87B-38D5-B626-884DEC4E5E2B}"/>
              </a:ext>
            </a:extLst>
          </p:cNvPr>
          <p:cNvSpPr txBox="1">
            <a:spLocks/>
          </p:cNvSpPr>
          <p:nvPr/>
        </p:nvSpPr>
        <p:spPr bwMode="auto">
          <a:xfrm>
            <a:off x="6798906" y="1015155"/>
            <a:ext cx="4809501" cy="185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2000" kern="0" dirty="0">
                <a:solidFill>
                  <a:schemeClr val="bg1">
                    <a:lumMod val="50000"/>
                    <a:lumOff val="50000"/>
                  </a:schemeClr>
                </a:solidFill>
                <a:latin typeface="Open Sans" pitchFamily="2" charset="0"/>
                <a:ea typeface="Open Sans" pitchFamily="2" charset="0"/>
                <a:cs typeface="Open Sans" pitchFamily="2" charset="0"/>
              </a:rPr>
              <a:t>Afinaciones por día: ~2 (entre desplazamientos + trabajo).</a:t>
            </a:r>
          </a:p>
          <a:p>
            <a:pPr algn="ctr"/>
            <a:endParaRPr lang="es-ES" sz="2000" kern="0" dirty="0">
              <a:solidFill>
                <a:schemeClr val="bg1">
                  <a:lumMod val="50000"/>
                  <a:lumOff val="50000"/>
                </a:schemeClr>
              </a:solidFill>
              <a:latin typeface="Open Sans" pitchFamily="2" charset="0"/>
              <a:ea typeface="Open Sans" pitchFamily="2" charset="0"/>
              <a:cs typeface="Open Sans" pitchFamily="2" charset="0"/>
            </a:endParaRPr>
          </a:p>
          <a:p>
            <a:pPr algn="ctr"/>
            <a:r>
              <a:rPr lang="es-ES" sz="2000" kern="0" dirty="0">
                <a:solidFill>
                  <a:schemeClr val="bg1">
                    <a:lumMod val="50000"/>
                    <a:lumOff val="50000"/>
                  </a:schemeClr>
                </a:solidFill>
                <a:latin typeface="Open Sans" pitchFamily="2" charset="0"/>
                <a:ea typeface="Open Sans" pitchFamily="2" charset="0"/>
                <a:cs typeface="Open Sans" pitchFamily="2" charset="0"/>
              </a:rPr>
              <a:t>Entonces: 2×5×50=5002×5×50=</a:t>
            </a:r>
          </a:p>
          <a:p>
            <a:pPr algn="ctr"/>
            <a:r>
              <a:rPr lang="es-ES" sz="2000" b="1" kern="0" dirty="0">
                <a:solidFill>
                  <a:schemeClr val="accent6"/>
                </a:solidFill>
                <a:latin typeface="Open Sans" pitchFamily="2" charset="0"/>
                <a:ea typeface="Open Sans" pitchFamily="2" charset="0"/>
                <a:cs typeface="Open Sans" pitchFamily="2" charset="0"/>
              </a:rPr>
              <a:t>500 afinaciones/año por afinador</a:t>
            </a:r>
          </a:p>
        </p:txBody>
      </p:sp>
    </p:spTree>
    <p:extLst>
      <p:ext uri="{BB962C8B-B14F-4D97-AF65-F5344CB8AC3E}">
        <p14:creationId xmlns:p14="http://schemas.microsoft.com/office/powerpoint/2010/main" val="2082627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D407A0-CC32-1A82-0F99-5D9AAEABE8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1D6CB-44C4-FB9E-13E1-42CF3AAC0A71}"/>
              </a:ext>
            </a:extLst>
          </p:cNvPr>
          <p:cNvSpPr>
            <a:spLocks noGrp="1"/>
          </p:cNvSpPr>
          <p:nvPr>
            <p:ph type="title"/>
          </p:nvPr>
        </p:nvSpPr>
        <p:spPr/>
        <p:txBody>
          <a:bodyPr/>
          <a:lstStyle/>
          <a:p>
            <a:r>
              <a:rPr lang="es-EC" dirty="0"/>
              <a:t>Juntamos todo (cálculo final)</a:t>
            </a:r>
          </a:p>
        </p:txBody>
      </p:sp>
      <p:sp>
        <p:nvSpPr>
          <p:cNvPr id="10" name="Text Placeholder 8">
            <a:extLst>
              <a:ext uri="{FF2B5EF4-FFF2-40B4-BE49-F238E27FC236}">
                <a16:creationId xmlns:a16="http://schemas.microsoft.com/office/drawing/2014/main" id="{8EE0EC42-5F58-53EA-5FA0-877CB770340C}"/>
              </a:ext>
            </a:extLst>
          </p:cNvPr>
          <p:cNvSpPr txBox="1">
            <a:spLocks/>
          </p:cNvSpPr>
          <p:nvPr/>
        </p:nvSpPr>
        <p:spPr bwMode="auto">
          <a:xfrm>
            <a:off x="541175" y="935949"/>
            <a:ext cx="5190137" cy="185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2000" kern="0" dirty="0">
                <a:solidFill>
                  <a:schemeClr val="bg1">
                    <a:lumMod val="50000"/>
                    <a:lumOff val="50000"/>
                  </a:schemeClr>
                </a:solidFill>
                <a:latin typeface="Open Sans" pitchFamily="2" charset="0"/>
                <a:ea typeface="Open Sans" pitchFamily="2" charset="0"/>
                <a:cs typeface="Open Sans" pitchFamily="2" charset="0"/>
              </a:rPr>
              <a:t>Nueva York tiene millones de habitantes y muchísimos negocios/escuelas/eventos.</a:t>
            </a:r>
          </a:p>
          <a:p>
            <a:pPr algn="ctr"/>
            <a:r>
              <a:rPr lang="es-ES" sz="2000" kern="0" dirty="0">
                <a:solidFill>
                  <a:schemeClr val="bg1">
                    <a:lumMod val="50000"/>
                    <a:lumOff val="50000"/>
                  </a:schemeClr>
                </a:solidFill>
                <a:latin typeface="Open Sans" pitchFamily="2" charset="0"/>
                <a:ea typeface="Open Sans" pitchFamily="2" charset="0"/>
                <a:cs typeface="Open Sans" pitchFamily="2" charset="0"/>
              </a:rPr>
              <a:t>100,000 pianos en Nueva York</a:t>
            </a:r>
          </a:p>
          <a:p>
            <a:pPr algn="ctr"/>
            <a:endParaRPr lang="es-ES" sz="2000" kern="0" dirty="0">
              <a:solidFill>
                <a:schemeClr val="bg1">
                  <a:lumMod val="50000"/>
                  <a:lumOff val="50000"/>
                </a:schemeClr>
              </a:solidFill>
              <a:latin typeface="Open Sans" pitchFamily="2" charset="0"/>
              <a:ea typeface="Open Sans" pitchFamily="2" charset="0"/>
              <a:cs typeface="Open Sans" pitchFamily="2" charset="0"/>
            </a:endParaRPr>
          </a:p>
          <a:p>
            <a:pPr algn="ctr"/>
            <a:r>
              <a:rPr lang="es-ES" sz="2000" kern="0" dirty="0">
                <a:solidFill>
                  <a:schemeClr val="bg1">
                    <a:lumMod val="50000"/>
                    <a:lumOff val="50000"/>
                  </a:schemeClr>
                </a:solidFill>
                <a:latin typeface="Open Sans" pitchFamily="2" charset="0"/>
                <a:ea typeface="Open Sans" pitchFamily="2" charset="0"/>
                <a:cs typeface="Open Sans" pitchFamily="2" charset="0"/>
              </a:rPr>
              <a:t>Un piano se afina cada 1–2 veces al año</a:t>
            </a:r>
          </a:p>
        </p:txBody>
      </p:sp>
      <p:sp>
        <p:nvSpPr>
          <p:cNvPr id="11" name="Text Placeholder 8">
            <a:extLst>
              <a:ext uri="{FF2B5EF4-FFF2-40B4-BE49-F238E27FC236}">
                <a16:creationId xmlns:a16="http://schemas.microsoft.com/office/drawing/2014/main" id="{03EB6E21-2CAA-67AC-D355-C2481E728EC1}"/>
              </a:ext>
            </a:extLst>
          </p:cNvPr>
          <p:cNvSpPr txBox="1">
            <a:spLocks/>
          </p:cNvSpPr>
          <p:nvPr/>
        </p:nvSpPr>
        <p:spPr bwMode="auto">
          <a:xfrm>
            <a:off x="6798906" y="1015155"/>
            <a:ext cx="4809501" cy="1856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2000" kern="0" dirty="0">
                <a:solidFill>
                  <a:schemeClr val="bg1">
                    <a:lumMod val="50000"/>
                    <a:lumOff val="50000"/>
                  </a:schemeClr>
                </a:solidFill>
                <a:latin typeface="Open Sans" pitchFamily="2" charset="0"/>
                <a:ea typeface="Open Sans" pitchFamily="2" charset="0"/>
                <a:cs typeface="Open Sans" pitchFamily="2" charset="0"/>
              </a:rPr>
              <a:t>Afinaciones por día: ~2 (entre desplazamientos + trabajo).</a:t>
            </a:r>
          </a:p>
          <a:p>
            <a:pPr algn="ctr"/>
            <a:endParaRPr lang="es-ES" sz="2000" kern="0" dirty="0">
              <a:solidFill>
                <a:schemeClr val="bg1">
                  <a:lumMod val="50000"/>
                  <a:lumOff val="50000"/>
                </a:schemeClr>
              </a:solidFill>
              <a:latin typeface="Open Sans" pitchFamily="2" charset="0"/>
              <a:ea typeface="Open Sans" pitchFamily="2" charset="0"/>
              <a:cs typeface="Open Sans" pitchFamily="2" charset="0"/>
            </a:endParaRPr>
          </a:p>
          <a:p>
            <a:pPr algn="ctr"/>
            <a:r>
              <a:rPr lang="es-ES" sz="2000" kern="0" dirty="0">
                <a:solidFill>
                  <a:schemeClr val="bg1">
                    <a:lumMod val="50000"/>
                    <a:lumOff val="50000"/>
                  </a:schemeClr>
                </a:solidFill>
                <a:latin typeface="Open Sans" pitchFamily="2" charset="0"/>
                <a:ea typeface="Open Sans" pitchFamily="2" charset="0"/>
                <a:cs typeface="Open Sans" pitchFamily="2" charset="0"/>
              </a:rPr>
              <a:t>Entonces: 2×5×50=5002×5×50=</a:t>
            </a:r>
          </a:p>
          <a:p>
            <a:pPr algn="ctr"/>
            <a:r>
              <a:rPr lang="es-ES" sz="2000" kern="0" dirty="0">
                <a:solidFill>
                  <a:schemeClr val="bg1">
                    <a:lumMod val="50000"/>
                    <a:lumOff val="50000"/>
                  </a:schemeClr>
                </a:solidFill>
                <a:latin typeface="Open Sans" pitchFamily="2" charset="0"/>
                <a:ea typeface="Open Sans" pitchFamily="2" charset="0"/>
                <a:cs typeface="Open Sans" pitchFamily="2" charset="0"/>
              </a:rPr>
              <a:t>500 afinaciones/año por afinador</a:t>
            </a:r>
          </a:p>
        </p:txBody>
      </p:sp>
      <p:sp>
        <p:nvSpPr>
          <p:cNvPr id="3" name="Text Placeholder 8">
            <a:extLst>
              <a:ext uri="{FF2B5EF4-FFF2-40B4-BE49-F238E27FC236}">
                <a16:creationId xmlns:a16="http://schemas.microsoft.com/office/drawing/2014/main" id="{0B9CC974-DEE1-43D2-1952-F51D09A80DDE}"/>
              </a:ext>
            </a:extLst>
          </p:cNvPr>
          <p:cNvSpPr txBox="1">
            <a:spLocks/>
          </p:cNvSpPr>
          <p:nvPr/>
        </p:nvSpPr>
        <p:spPr bwMode="auto">
          <a:xfrm>
            <a:off x="2064381" y="3402241"/>
            <a:ext cx="8061649" cy="899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lvl1pPr marL="0" marR="0" indent="0" algn="l" defTabSz="914400" rtl="0" eaLnBrk="1" fontAlgn="base" latinLnBrk="0" hangingPunct="1">
              <a:lnSpc>
                <a:spcPct val="100000"/>
              </a:lnSpc>
              <a:spcBef>
                <a:spcPts val="0"/>
              </a:spcBef>
              <a:spcAft>
                <a:spcPts val="238"/>
              </a:spcAft>
              <a:buClrTx/>
              <a:buSzTx/>
              <a:buFont typeface="+mj-lt"/>
              <a:buNone/>
              <a:tabLst/>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marL="1360627" indent="-272125" algn="l" rtl="0" eaLnBrk="1" fontAlgn="base" hangingPunct="1">
              <a:spcBef>
                <a:spcPct val="20000"/>
              </a:spcBef>
              <a:spcAft>
                <a:spcPct val="0"/>
              </a:spcAft>
              <a:buChar cha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marL="1904878" indent="-272125" algn="l" rtl="0" eaLnBrk="1" fontAlgn="base" hangingPunct="1">
              <a:spcBef>
                <a:spcPct val="20000"/>
              </a:spcBef>
              <a:spcAft>
                <a:spcPct val="0"/>
              </a:spcAft>
              <a:buChar cha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algn="ctr"/>
            <a:r>
              <a:rPr lang="es-ES" sz="2000" b="1" kern="0" dirty="0">
                <a:solidFill>
                  <a:schemeClr val="accent6"/>
                </a:solidFill>
                <a:latin typeface="Open Sans" pitchFamily="2" charset="0"/>
                <a:ea typeface="Open Sans" pitchFamily="2" charset="0"/>
                <a:cs typeface="Open Sans" pitchFamily="2" charset="0"/>
              </a:rPr>
              <a:t>100,000 * 1.5 afinaciones/ piano*año = 150,000 afinaciones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74857B7-88BB-FB36-9E81-EFEC83DF1C4B}"/>
                  </a:ext>
                </a:extLst>
              </p:cNvPr>
              <p:cNvSpPr txBox="1"/>
              <p:nvPr/>
            </p:nvSpPr>
            <p:spPr>
              <a:xfrm>
                <a:off x="1974173" y="4436958"/>
                <a:ext cx="8242064" cy="7907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400" b="1" i="1" kern="0">
                              <a:solidFill>
                                <a:schemeClr val="accent6"/>
                              </a:solidFill>
                              <a:latin typeface="Cambria Math" panose="02040503050406030204" pitchFamily="18" charset="0"/>
                              <a:ea typeface="Open Sans" pitchFamily="2" charset="0"/>
                              <a:cs typeface="Open Sans" pitchFamily="2" charset="0"/>
                            </a:rPr>
                          </m:ctrlPr>
                        </m:fPr>
                        <m:num>
                          <m:r>
                            <a:rPr lang="en-US" sz="2400" b="1" i="1" kern="0">
                              <a:solidFill>
                                <a:schemeClr val="accent6"/>
                              </a:solidFill>
                              <a:latin typeface="Cambria Math" panose="02040503050406030204" pitchFamily="18" charset="0"/>
                              <a:ea typeface="Open Sans" pitchFamily="2" charset="0"/>
                              <a:cs typeface="Open Sans" pitchFamily="2" charset="0"/>
                            </a:rPr>
                            <m:t>𝟏𝟓𝟎</m:t>
                          </m:r>
                          <m:r>
                            <a:rPr lang="en-US" sz="2400" b="1" i="1" kern="0">
                              <a:solidFill>
                                <a:schemeClr val="accent6"/>
                              </a:solidFill>
                              <a:latin typeface="Cambria Math" panose="02040503050406030204" pitchFamily="18" charset="0"/>
                              <a:ea typeface="Open Sans" pitchFamily="2" charset="0"/>
                              <a:cs typeface="Open Sans" pitchFamily="2" charset="0"/>
                            </a:rPr>
                            <m:t>,</m:t>
                          </m:r>
                          <m:r>
                            <a:rPr lang="en-US" sz="2400" b="1" i="1" kern="0">
                              <a:solidFill>
                                <a:schemeClr val="accent6"/>
                              </a:solidFill>
                              <a:latin typeface="Cambria Math" panose="02040503050406030204" pitchFamily="18" charset="0"/>
                              <a:ea typeface="Open Sans" pitchFamily="2" charset="0"/>
                              <a:cs typeface="Open Sans" pitchFamily="2" charset="0"/>
                            </a:rPr>
                            <m:t>𝟎𝟎𝟎</m:t>
                          </m:r>
                          <m:r>
                            <a:rPr lang="en-US" sz="2400" b="1" i="1" kern="0">
                              <a:solidFill>
                                <a:schemeClr val="accent6"/>
                              </a:solidFill>
                              <a:latin typeface="Cambria Math" panose="02040503050406030204" pitchFamily="18" charset="0"/>
                              <a:ea typeface="Open Sans" pitchFamily="2" charset="0"/>
                              <a:cs typeface="Open Sans" pitchFamily="2" charset="0"/>
                            </a:rPr>
                            <m:t> </m:t>
                          </m:r>
                          <m:r>
                            <a:rPr lang="en-US" sz="2400" b="1" i="1" kern="0">
                              <a:solidFill>
                                <a:schemeClr val="accent6"/>
                              </a:solidFill>
                              <a:latin typeface="Cambria Math" panose="02040503050406030204" pitchFamily="18" charset="0"/>
                              <a:ea typeface="Open Sans" pitchFamily="2" charset="0"/>
                              <a:cs typeface="Open Sans" pitchFamily="2" charset="0"/>
                            </a:rPr>
                            <m:t>𝒂𝒇𝒊𝒏𝒂𝒄𝒊𝒐𝒏𝒆𝒔</m:t>
                          </m:r>
                          <m:r>
                            <a:rPr lang="en-US" sz="2400" b="1" i="1" kern="0">
                              <a:solidFill>
                                <a:schemeClr val="accent6"/>
                              </a:solidFill>
                              <a:latin typeface="Cambria Math" panose="02040503050406030204" pitchFamily="18" charset="0"/>
                              <a:ea typeface="Open Sans" pitchFamily="2" charset="0"/>
                              <a:cs typeface="Open Sans" pitchFamily="2" charset="0"/>
                            </a:rPr>
                            <m:t>/</m:t>
                          </m:r>
                          <m:r>
                            <m:rPr>
                              <m:nor/>
                            </m:rPr>
                            <a:rPr lang="es-ES" sz="2400" b="1" i="1" kern="0" dirty="0">
                              <a:solidFill>
                                <a:schemeClr val="accent6"/>
                              </a:solidFill>
                              <a:latin typeface="Open Sans" pitchFamily="2" charset="0"/>
                              <a:ea typeface="Open Sans" pitchFamily="2" charset="0"/>
                              <a:cs typeface="Open Sans" pitchFamily="2" charset="0"/>
                            </a:rPr>
                            <m:t>a</m:t>
                          </m:r>
                          <m:r>
                            <m:rPr>
                              <m:nor/>
                            </m:rPr>
                            <a:rPr lang="es-ES" sz="2400" b="1" i="1" kern="0" dirty="0">
                              <a:solidFill>
                                <a:schemeClr val="accent6"/>
                              </a:solidFill>
                              <a:latin typeface="Open Sans" pitchFamily="2" charset="0"/>
                              <a:ea typeface="Open Sans" pitchFamily="2" charset="0"/>
                              <a:cs typeface="Open Sans" pitchFamily="2" charset="0"/>
                            </a:rPr>
                            <m:t>ñ</m:t>
                          </m:r>
                          <m:r>
                            <m:rPr>
                              <m:nor/>
                            </m:rPr>
                            <a:rPr lang="es-ES" sz="2400" b="1" i="1" kern="0" dirty="0">
                              <a:solidFill>
                                <a:schemeClr val="accent6"/>
                              </a:solidFill>
                              <a:latin typeface="Open Sans" pitchFamily="2" charset="0"/>
                              <a:ea typeface="Open Sans" pitchFamily="2" charset="0"/>
                              <a:cs typeface="Open Sans" pitchFamily="2" charset="0"/>
                            </a:rPr>
                            <m:t>o</m:t>
                          </m:r>
                        </m:num>
                        <m:den>
                          <m:r>
                            <a:rPr lang="en-US" sz="2400" b="1" i="1" kern="0">
                              <a:solidFill>
                                <a:schemeClr val="accent6"/>
                              </a:solidFill>
                              <a:latin typeface="Cambria Math" panose="02040503050406030204" pitchFamily="18" charset="0"/>
                              <a:ea typeface="Open Sans" pitchFamily="2" charset="0"/>
                              <a:cs typeface="Open Sans" pitchFamily="2" charset="0"/>
                            </a:rPr>
                            <m:t>𝟓𝟎𝟎</m:t>
                          </m:r>
                          <m:r>
                            <a:rPr lang="en-US" sz="2400" b="1" i="1" kern="0">
                              <a:solidFill>
                                <a:schemeClr val="accent6"/>
                              </a:solidFill>
                              <a:latin typeface="Cambria Math" panose="02040503050406030204" pitchFamily="18" charset="0"/>
                              <a:ea typeface="Open Sans" pitchFamily="2" charset="0"/>
                              <a:cs typeface="Open Sans" pitchFamily="2" charset="0"/>
                            </a:rPr>
                            <m:t> </m:t>
                          </m:r>
                          <m:r>
                            <a:rPr lang="en-US" sz="2400" b="1" i="1" kern="0">
                              <a:solidFill>
                                <a:schemeClr val="accent6"/>
                              </a:solidFill>
                              <a:latin typeface="Cambria Math" panose="02040503050406030204" pitchFamily="18" charset="0"/>
                              <a:ea typeface="Open Sans" pitchFamily="2" charset="0"/>
                              <a:cs typeface="Open Sans" pitchFamily="2" charset="0"/>
                            </a:rPr>
                            <m:t>𝒂𝒇𝒊𝒄𝒊𝒏𝒂𝒄𝒊𝒐𝒏𝒆𝒔</m:t>
                          </m:r>
                          <m:r>
                            <a:rPr lang="en-US" sz="2400" b="1" i="1" kern="0">
                              <a:solidFill>
                                <a:schemeClr val="accent6"/>
                              </a:solidFill>
                              <a:latin typeface="Cambria Math" panose="02040503050406030204" pitchFamily="18" charset="0"/>
                              <a:ea typeface="Open Sans" pitchFamily="2" charset="0"/>
                              <a:cs typeface="Open Sans" pitchFamily="2" charset="0"/>
                            </a:rPr>
                            <m:t> /</m:t>
                          </m:r>
                          <m:r>
                            <m:rPr>
                              <m:nor/>
                            </m:rPr>
                            <a:rPr lang="es-ES" sz="2400" b="1" i="1" kern="0" dirty="0">
                              <a:solidFill>
                                <a:schemeClr val="accent6"/>
                              </a:solidFill>
                              <a:latin typeface="Open Sans" pitchFamily="2" charset="0"/>
                              <a:ea typeface="Open Sans" pitchFamily="2" charset="0"/>
                              <a:cs typeface="Open Sans" pitchFamily="2" charset="0"/>
                            </a:rPr>
                            <m:t>a</m:t>
                          </m:r>
                          <m:r>
                            <m:rPr>
                              <m:nor/>
                            </m:rPr>
                            <a:rPr lang="es-ES" sz="2400" b="1" i="1" kern="0" dirty="0">
                              <a:solidFill>
                                <a:schemeClr val="accent6"/>
                              </a:solidFill>
                              <a:latin typeface="Open Sans" pitchFamily="2" charset="0"/>
                              <a:ea typeface="Open Sans" pitchFamily="2" charset="0"/>
                              <a:cs typeface="Open Sans" pitchFamily="2" charset="0"/>
                            </a:rPr>
                            <m:t>ñ</m:t>
                          </m:r>
                          <m:r>
                            <m:rPr>
                              <m:nor/>
                            </m:rPr>
                            <a:rPr lang="es-ES" sz="2400" b="1" i="1" kern="0" dirty="0">
                              <a:solidFill>
                                <a:schemeClr val="accent6"/>
                              </a:solidFill>
                              <a:latin typeface="Open Sans" pitchFamily="2" charset="0"/>
                              <a:ea typeface="Open Sans" pitchFamily="2" charset="0"/>
                              <a:cs typeface="Open Sans" pitchFamily="2" charset="0"/>
                            </a:rPr>
                            <m:t>o</m:t>
                          </m:r>
                          <m:r>
                            <m:rPr>
                              <m:nor/>
                            </m:rPr>
                            <a:rPr lang="en-US" sz="2400" b="1" i="1" kern="0" dirty="0">
                              <a:solidFill>
                                <a:schemeClr val="accent6"/>
                              </a:solidFill>
                              <a:latin typeface="Open Sans" pitchFamily="2" charset="0"/>
                              <a:ea typeface="Open Sans" pitchFamily="2" charset="0"/>
                              <a:cs typeface="Open Sans" pitchFamily="2" charset="0"/>
                            </a:rPr>
                            <m:t> </m:t>
                          </m:r>
                          <m:r>
                            <m:rPr>
                              <m:nor/>
                            </m:rPr>
                            <a:rPr lang="en-US" sz="2400" b="1" i="1" kern="0" dirty="0">
                              <a:solidFill>
                                <a:schemeClr val="accent6"/>
                              </a:solidFill>
                              <a:latin typeface="Open Sans" pitchFamily="2" charset="0"/>
                              <a:ea typeface="Open Sans" pitchFamily="2" charset="0"/>
                              <a:cs typeface="Open Sans" pitchFamily="2" charset="0"/>
                            </a:rPr>
                            <m:t>por</m:t>
                          </m:r>
                          <m:r>
                            <m:rPr>
                              <m:nor/>
                            </m:rPr>
                            <a:rPr lang="en-US" sz="2400" b="1" i="1" kern="0" dirty="0">
                              <a:solidFill>
                                <a:schemeClr val="accent6"/>
                              </a:solidFill>
                              <a:latin typeface="Open Sans" pitchFamily="2" charset="0"/>
                              <a:ea typeface="Open Sans" pitchFamily="2" charset="0"/>
                              <a:cs typeface="Open Sans" pitchFamily="2" charset="0"/>
                            </a:rPr>
                            <m:t> </m:t>
                          </m:r>
                          <m:r>
                            <m:rPr>
                              <m:nor/>
                            </m:rPr>
                            <a:rPr lang="en-US" sz="2400" b="1" i="1" kern="0" dirty="0">
                              <a:solidFill>
                                <a:schemeClr val="accent6"/>
                              </a:solidFill>
                              <a:latin typeface="Open Sans" pitchFamily="2" charset="0"/>
                              <a:ea typeface="Open Sans" pitchFamily="2" charset="0"/>
                              <a:cs typeface="Open Sans" pitchFamily="2" charset="0"/>
                            </a:rPr>
                            <m:t>afina</m:t>
                          </m:r>
                          <m:r>
                            <a:rPr lang="en-US" sz="2400" b="1" i="1" kern="0" dirty="0">
                              <a:solidFill>
                                <a:schemeClr val="accent6"/>
                              </a:solidFill>
                              <a:latin typeface="Cambria Math" panose="02040503050406030204" pitchFamily="18" charset="0"/>
                              <a:ea typeface="Open Sans" pitchFamily="2" charset="0"/>
                              <a:cs typeface="Open Sans" pitchFamily="2" charset="0"/>
                            </a:rPr>
                            <m:t>𝒅𝒐𝒓</m:t>
                          </m:r>
                        </m:den>
                      </m:f>
                      <m:r>
                        <a:rPr lang="en-US" sz="2400" b="1" i="1" kern="0" smtClean="0">
                          <a:solidFill>
                            <a:schemeClr val="accent6"/>
                          </a:solidFill>
                          <a:latin typeface="Cambria Math" panose="02040503050406030204" pitchFamily="18" charset="0"/>
                          <a:ea typeface="Open Sans" pitchFamily="2" charset="0"/>
                          <a:cs typeface="Open Sans" pitchFamily="2" charset="0"/>
                        </a:rPr>
                        <m:t> = </m:t>
                      </m:r>
                      <m:r>
                        <a:rPr lang="en-US" sz="2400" b="1" i="1" kern="0" smtClean="0">
                          <a:solidFill>
                            <a:schemeClr val="accent6"/>
                          </a:solidFill>
                          <a:latin typeface="Cambria Math" panose="02040503050406030204" pitchFamily="18" charset="0"/>
                          <a:ea typeface="Open Sans" pitchFamily="2" charset="0"/>
                          <a:cs typeface="Open Sans" pitchFamily="2" charset="0"/>
                        </a:rPr>
                        <m:t>𝟑𝟎𝟎</m:t>
                      </m:r>
                      <m:r>
                        <a:rPr lang="en-US" sz="2400" b="1" i="1" kern="0" smtClean="0">
                          <a:solidFill>
                            <a:schemeClr val="accent6"/>
                          </a:solidFill>
                          <a:latin typeface="Cambria Math" panose="02040503050406030204" pitchFamily="18" charset="0"/>
                          <a:ea typeface="Open Sans" pitchFamily="2" charset="0"/>
                          <a:cs typeface="Open Sans" pitchFamily="2" charset="0"/>
                        </a:rPr>
                        <m:t> </m:t>
                      </m:r>
                      <m:r>
                        <a:rPr lang="en-US" sz="2400" b="1" i="1" kern="0" smtClean="0">
                          <a:solidFill>
                            <a:schemeClr val="accent6"/>
                          </a:solidFill>
                          <a:latin typeface="Cambria Math" panose="02040503050406030204" pitchFamily="18" charset="0"/>
                          <a:ea typeface="Open Sans" pitchFamily="2" charset="0"/>
                          <a:cs typeface="Open Sans" pitchFamily="2" charset="0"/>
                        </a:rPr>
                        <m:t>𝒂𝒇𝒊𝒏𝒂𝒅𝒐𝒓𝒔</m:t>
                      </m:r>
                    </m:oMath>
                  </m:oMathPara>
                </a14:m>
                <a:endParaRPr lang="es-EC" sz="2400" b="1" i="1" kern="0" dirty="0">
                  <a:solidFill>
                    <a:schemeClr val="accent6"/>
                  </a:solidFill>
                  <a:latin typeface="Open Sans" pitchFamily="2" charset="0"/>
                  <a:ea typeface="Open Sans" pitchFamily="2" charset="0"/>
                  <a:cs typeface="Open Sans" pitchFamily="2" charset="0"/>
                </a:endParaRPr>
              </a:p>
            </p:txBody>
          </p:sp>
        </mc:Choice>
        <mc:Fallback xmlns="">
          <p:sp>
            <p:nvSpPr>
              <p:cNvPr id="5" name="TextBox 4">
                <a:extLst>
                  <a:ext uri="{FF2B5EF4-FFF2-40B4-BE49-F238E27FC236}">
                    <a16:creationId xmlns:a16="http://schemas.microsoft.com/office/drawing/2014/main" id="{E74857B7-88BB-FB36-9E81-EFEC83DF1C4B}"/>
                  </a:ext>
                </a:extLst>
              </p:cNvPr>
              <p:cNvSpPr txBox="1">
                <a:spLocks noRot="1" noChangeAspect="1" noMove="1" noResize="1" noEditPoints="1" noAdjustHandles="1" noChangeArrowheads="1" noChangeShapeType="1" noTextEdit="1"/>
              </p:cNvSpPr>
              <p:nvPr/>
            </p:nvSpPr>
            <p:spPr>
              <a:xfrm>
                <a:off x="1974173" y="4436958"/>
                <a:ext cx="8242064" cy="790794"/>
              </a:xfrm>
              <a:prstGeom prst="rect">
                <a:avLst/>
              </a:prstGeom>
              <a:blipFill>
                <a:blip r:embed="rId2"/>
                <a:stretch>
                  <a:fillRect r="-2219"/>
                </a:stretch>
              </a:blipFill>
            </p:spPr>
            <p:txBody>
              <a:bodyPr/>
              <a:lstStyle/>
              <a:p>
                <a:r>
                  <a:rPr lang="es-EC">
                    <a:noFill/>
                  </a:rPr>
                  <a:t> </a:t>
                </a:r>
              </a:p>
            </p:txBody>
          </p:sp>
        </mc:Fallback>
      </mc:AlternateContent>
    </p:spTree>
    <p:extLst>
      <p:ext uri="{BB962C8B-B14F-4D97-AF65-F5344CB8AC3E}">
        <p14:creationId xmlns:p14="http://schemas.microsoft.com/office/powerpoint/2010/main" val="512915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8079174-B5E8-4E41-EE66-CC04B6E3252B}"/>
              </a:ext>
            </a:extLst>
          </p:cNvPr>
          <p:cNvSpPr txBox="1"/>
          <p:nvPr/>
        </p:nvSpPr>
        <p:spPr>
          <a:xfrm>
            <a:off x="401217" y="6223344"/>
            <a:ext cx="8649478" cy="384721"/>
          </a:xfrm>
          <a:prstGeom prst="rect">
            <a:avLst/>
          </a:prstGeom>
          <a:noFill/>
        </p:spPr>
        <p:txBody>
          <a:bodyPr wrap="square">
            <a:spAutoFit/>
          </a:bodyPr>
          <a:lstStyle/>
          <a:p>
            <a:r>
              <a:rPr lang="es-EC" dirty="0">
                <a:solidFill>
                  <a:schemeClr val="accent6"/>
                </a:solidFill>
                <a:latin typeface="Open Sans" pitchFamily="2" charset="0"/>
                <a:ea typeface="Open Sans" pitchFamily="2" charset="0"/>
                <a:cs typeface="Open Sans" pitchFamily="2" charset="0"/>
                <a:hlinkClick r:id="rId2"/>
              </a:rPr>
              <a:t>https://www.careerexplorer.com/careers/piano-tuner/job-market/</a:t>
            </a:r>
            <a:endParaRPr lang="es-EC" dirty="0">
              <a:solidFill>
                <a:schemeClr val="accent6"/>
              </a:solidFill>
              <a:latin typeface="Open Sans" pitchFamily="2" charset="0"/>
              <a:ea typeface="Open Sans" pitchFamily="2" charset="0"/>
              <a:cs typeface="Open Sans" pitchFamily="2" charset="0"/>
            </a:endParaRPr>
          </a:p>
        </p:txBody>
      </p:sp>
      <p:graphicFrame>
        <p:nvGraphicFramePr>
          <p:cNvPr id="9" name="Object 8">
            <a:extLst>
              <a:ext uri="{FF2B5EF4-FFF2-40B4-BE49-F238E27FC236}">
                <a16:creationId xmlns:a16="http://schemas.microsoft.com/office/drawing/2014/main" id="{D73A28D7-BCA4-1F5E-BB9A-B7B3EEC6D6B0}"/>
              </a:ext>
            </a:extLst>
          </p:cNvPr>
          <p:cNvGraphicFramePr>
            <a:graphicFrameLocks noChangeAspect="1"/>
          </p:cNvGraphicFramePr>
          <p:nvPr>
            <p:extLst>
              <p:ext uri="{D42A27DB-BD31-4B8C-83A1-F6EECF244321}">
                <p14:modId xmlns:p14="http://schemas.microsoft.com/office/powerpoint/2010/main" val="1724176997"/>
              </p:ext>
            </p:extLst>
          </p:nvPr>
        </p:nvGraphicFramePr>
        <p:xfrm>
          <a:off x="2167018" y="0"/>
          <a:ext cx="7856375" cy="6124275"/>
        </p:xfrm>
        <a:graphic>
          <a:graphicData uri="http://schemas.openxmlformats.org/presentationml/2006/ole">
            <mc:AlternateContent xmlns:mc="http://schemas.openxmlformats.org/markup-compatibility/2006">
              <mc:Choice xmlns:v="urn:schemas-microsoft-com:vml" Requires="v">
                <p:oleObj r:id="rId3" imgW="18026380" imgH="14048232" progId="">
                  <p:embed/>
                </p:oleObj>
              </mc:Choice>
              <mc:Fallback>
                <p:oleObj r:id="rId3" imgW="18026380" imgH="14048232" progId="">
                  <p:embed/>
                  <p:pic>
                    <p:nvPicPr>
                      <p:cNvPr id="0" name=""/>
                      <p:cNvPicPr/>
                      <p:nvPr/>
                    </p:nvPicPr>
                    <p:blipFill>
                      <a:blip r:embed="rId4"/>
                      <a:stretch>
                        <a:fillRect/>
                      </a:stretch>
                    </p:blipFill>
                    <p:spPr>
                      <a:xfrm>
                        <a:off x="2167018" y="0"/>
                        <a:ext cx="7856375" cy="6124275"/>
                      </a:xfrm>
                      <a:prstGeom prst="rect">
                        <a:avLst/>
                      </a:prstGeom>
                    </p:spPr>
                  </p:pic>
                </p:oleObj>
              </mc:Fallback>
            </mc:AlternateContent>
          </a:graphicData>
        </a:graphic>
      </p:graphicFrame>
    </p:spTree>
    <p:extLst>
      <p:ext uri="{BB962C8B-B14F-4D97-AF65-F5344CB8AC3E}">
        <p14:creationId xmlns:p14="http://schemas.microsoft.com/office/powerpoint/2010/main" val="35177263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44137-8E3A-2B5C-BF09-176C104185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84FFE5-0212-987C-65E0-0222B3BA7C8D}"/>
              </a:ext>
            </a:extLst>
          </p:cNvPr>
          <p:cNvSpPr>
            <a:spLocks noGrp="1"/>
          </p:cNvSpPr>
          <p:nvPr>
            <p:ph type="title"/>
          </p:nvPr>
        </p:nvSpPr>
        <p:spPr/>
        <p:txBody>
          <a:bodyPr/>
          <a:lstStyle/>
          <a:p>
            <a:r>
              <a:rPr lang="es-EC" dirty="0"/>
              <a:t>Un proceso para abordar preguntas</a:t>
            </a:r>
          </a:p>
        </p:txBody>
      </p:sp>
      <p:sp>
        <p:nvSpPr>
          <p:cNvPr id="3" name="Text Placeholder 2">
            <a:extLst>
              <a:ext uri="{FF2B5EF4-FFF2-40B4-BE49-F238E27FC236}">
                <a16:creationId xmlns:a16="http://schemas.microsoft.com/office/drawing/2014/main" id="{EC5ABD7E-8F71-3A38-0C34-EEC9BD7084ED}"/>
              </a:ext>
            </a:extLst>
          </p:cNvPr>
          <p:cNvSpPr>
            <a:spLocks noGrp="1"/>
          </p:cNvSpPr>
          <p:nvPr>
            <p:ph type="body" sz="quarter" idx="10"/>
          </p:nvPr>
        </p:nvSpPr>
        <p:spPr>
          <a:xfrm>
            <a:off x="418442" y="808038"/>
            <a:ext cx="9490668" cy="4114800"/>
          </a:xfrm>
        </p:spPr>
        <p:txBody>
          <a:bodyPr/>
          <a:lstStyle/>
          <a:p>
            <a:pPr marL="342900" indent="-342900">
              <a:buAutoNum type="arabicPeriod"/>
            </a:pPr>
            <a:r>
              <a:rPr lang="es-EC" sz="2800" b="1" dirty="0">
                <a:solidFill>
                  <a:schemeClr val="accent6"/>
                </a:solidFill>
                <a:latin typeface="Open Sans" pitchFamily="2" charset="0"/>
                <a:ea typeface="Open Sans" pitchFamily="2" charset="0"/>
                <a:cs typeface="Open Sans" pitchFamily="2" charset="0"/>
              </a:rPr>
              <a:t>Haz explícitas tus suposiciones.</a:t>
            </a:r>
          </a:p>
          <a:p>
            <a:endParaRPr lang="es-EC" sz="280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5059487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1FD305-699D-12E6-F615-FE7CD1A229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F67F29-CD2E-914D-BA55-B157A30FC2F5}"/>
              </a:ext>
            </a:extLst>
          </p:cNvPr>
          <p:cNvSpPr>
            <a:spLocks noGrp="1"/>
          </p:cNvSpPr>
          <p:nvPr>
            <p:ph type="title"/>
          </p:nvPr>
        </p:nvSpPr>
        <p:spPr/>
        <p:txBody>
          <a:bodyPr/>
          <a:lstStyle/>
          <a:p>
            <a:r>
              <a:rPr lang="es-EC" dirty="0"/>
              <a:t>Un proceso para abordar preguntas</a:t>
            </a:r>
          </a:p>
        </p:txBody>
      </p:sp>
      <p:sp>
        <p:nvSpPr>
          <p:cNvPr id="3" name="Text Placeholder 2">
            <a:extLst>
              <a:ext uri="{FF2B5EF4-FFF2-40B4-BE49-F238E27FC236}">
                <a16:creationId xmlns:a16="http://schemas.microsoft.com/office/drawing/2014/main" id="{7B7333E9-4EF8-9D63-2961-35BC3CFA2BAF}"/>
              </a:ext>
            </a:extLst>
          </p:cNvPr>
          <p:cNvSpPr>
            <a:spLocks noGrp="1"/>
          </p:cNvSpPr>
          <p:nvPr>
            <p:ph type="body" sz="quarter" idx="10"/>
          </p:nvPr>
        </p:nvSpPr>
        <p:spPr>
          <a:xfrm>
            <a:off x="418442" y="808038"/>
            <a:ext cx="9490668" cy="4114800"/>
          </a:xfrm>
        </p:spPr>
        <p:txBody>
          <a:bodyPr/>
          <a:lstStyle/>
          <a:p>
            <a:pPr marL="342900" indent="-342900">
              <a:buAutoNum type="arabicPeriod"/>
            </a:pPr>
            <a:r>
              <a:rPr lang="es-EC" sz="2800" dirty="0">
                <a:latin typeface="Open Sans" pitchFamily="2" charset="0"/>
                <a:ea typeface="Open Sans" pitchFamily="2" charset="0"/>
                <a:cs typeface="Open Sans" pitchFamily="2" charset="0"/>
              </a:rPr>
              <a:t>Haz explícitas tus suposiciones.</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b="1" dirty="0">
                <a:solidFill>
                  <a:schemeClr val="accent6"/>
                </a:solidFill>
                <a:latin typeface="Open Sans" pitchFamily="2" charset="0"/>
                <a:ea typeface="Open Sans" pitchFamily="2" charset="0"/>
                <a:cs typeface="Open Sans" pitchFamily="2" charset="0"/>
              </a:rPr>
              <a:t>Establece lo que sabes (hechos, formulas, etc.)</a:t>
            </a:r>
          </a:p>
        </p:txBody>
      </p:sp>
    </p:spTree>
    <p:extLst>
      <p:ext uri="{BB962C8B-B14F-4D97-AF65-F5344CB8AC3E}">
        <p14:creationId xmlns:p14="http://schemas.microsoft.com/office/powerpoint/2010/main" val="2940579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C51BB-53DA-B2F0-0E8C-60F65516A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4C2867-CC10-D319-4370-62F691315C24}"/>
              </a:ext>
            </a:extLst>
          </p:cNvPr>
          <p:cNvSpPr>
            <a:spLocks noGrp="1"/>
          </p:cNvSpPr>
          <p:nvPr>
            <p:ph type="title"/>
          </p:nvPr>
        </p:nvSpPr>
        <p:spPr/>
        <p:txBody>
          <a:bodyPr/>
          <a:lstStyle/>
          <a:p>
            <a:r>
              <a:rPr lang="es-EC" dirty="0"/>
              <a:t>Un proceso para abordar preguntas</a:t>
            </a:r>
          </a:p>
        </p:txBody>
      </p:sp>
      <p:sp>
        <p:nvSpPr>
          <p:cNvPr id="3" name="Text Placeholder 2">
            <a:extLst>
              <a:ext uri="{FF2B5EF4-FFF2-40B4-BE49-F238E27FC236}">
                <a16:creationId xmlns:a16="http://schemas.microsoft.com/office/drawing/2014/main" id="{FC3839E7-9817-0AC8-EF68-2D940D4FA539}"/>
              </a:ext>
            </a:extLst>
          </p:cNvPr>
          <p:cNvSpPr>
            <a:spLocks noGrp="1"/>
          </p:cNvSpPr>
          <p:nvPr>
            <p:ph type="body" sz="quarter" idx="10"/>
          </p:nvPr>
        </p:nvSpPr>
        <p:spPr>
          <a:xfrm>
            <a:off x="418442" y="808038"/>
            <a:ext cx="9490668" cy="4114800"/>
          </a:xfrm>
        </p:spPr>
        <p:txBody>
          <a:bodyPr/>
          <a:lstStyle/>
          <a:p>
            <a:pPr marL="342900" indent="-342900">
              <a:buAutoNum type="arabicPeriod"/>
            </a:pPr>
            <a:r>
              <a:rPr lang="es-EC" sz="2800" dirty="0">
                <a:latin typeface="Open Sans" pitchFamily="2" charset="0"/>
                <a:ea typeface="Open Sans" pitchFamily="2" charset="0"/>
                <a:cs typeface="Open Sans" pitchFamily="2" charset="0"/>
              </a:rPr>
              <a:t>Haz explícitas tus suposiciones.</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dirty="0">
                <a:latin typeface="Open Sans" pitchFamily="2" charset="0"/>
                <a:ea typeface="Open Sans" pitchFamily="2" charset="0"/>
                <a:cs typeface="Open Sans" pitchFamily="2" charset="0"/>
              </a:rPr>
              <a:t>Establece lo que sabes (hechos, formulas, etc.)</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b="1" dirty="0">
                <a:solidFill>
                  <a:schemeClr val="accent6"/>
                </a:solidFill>
                <a:latin typeface="Open Sans" pitchFamily="2" charset="0"/>
                <a:ea typeface="Open Sans" pitchFamily="2" charset="0"/>
                <a:cs typeface="Open Sans" pitchFamily="2" charset="0"/>
              </a:rPr>
              <a:t>Establece lo que no sabes, per necesitas saber</a:t>
            </a:r>
          </a:p>
        </p:txBody>
      </p:sp>
    </p:spTree>
    <p:extLst>
      <p:ext uri="{BB962C8B-B14F-4D97-AF65-F5344CB8AC3E}">
        <p14:creationId xmlns:p14="http://schemas.microsoft.com/office/powerpoint/2010/main" val="6121507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C9B33-C8A0-3E44-EE7D-901FAD6199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D24797-2402-6B07-7F11-B28EFF5093BF}"/>
              </a:ext>
            </a:extLst>
          </p:cNvPr>
          <p:cNvSpPr>
            <a:spLocks noGrp="1"/>
          </p:cNvSpPr>
          <p:nvPr>
            <p:ph type="title"/>
          </p:nvPr>
        </p:nvSpPr>
        <p:spPr/>
        <p:txBody>
          <a:bodyPr/>
          <a:lstStyle/>
          <a:p>
            <a:r>
              <a:rPr lang="es-EC" dirty="0"/>
              <a:t>Un proceso para abordar preguntas</a:t>
            </a:r>
          </a:p>
        </p:txBody>
      </p:sp>
      <p:sp>
        <p:nvSpPr>
          <p:cNvPr id="3" name="Text Placeholder 2">
            <a:extLst>
              <a:ext uri="{FF2B5EF4-FFF2-40B4-BE49-F238E27FC236}">
                <a16:creationId xmlns:a16="http://schemas.microsoft.com/office/drawing/2014/main" id="{F36819E6-DC35-EBB6-A549-D0EAAF58ECE7}"/>
              </a:ext>
            </a:extLst>
          </p:cNvPr>
          <p:cNvSpPr>
            <a:spLocks noGrp="1"/>
          </p:cNvSpPr>
          <p:nvPr>
            <p:ph type="body" sz="quarter" idx="10"/>
          </p:nvPr>
        </p:nvSpPr>
        <p:spPr>
          <a:xfrm>
            <a:off x="418442" y="808038"/>
            <a:ext cx="9490668" cy="4114800"/>
          </a:xfrm>
        </p:spPr>
        <p:txBody>
          <a:bodyPr/>
          <a:lstStyle/>
          <a:p>
            <a:pPr marL="342900" indent="-342900">
              <a:buAutoNum type="arabicPeriod"/>
            </a:pPr>
            <a:r>
              <a:rPr lang="es-EC" sz="2800" dirty="0">
                <a:latin typeface="Open Sans" pitchFamily="2" charset="0"/>
                <a:ea typeface="Open Sans" pitchFamily="2" charset="0"/>
                <a:cs typeface="Open Sans" pitchFamily="2" charset="0"/>
              </a:rPr>
              <a:t>Haz explícitas tus suposiciones.</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dirty="0">
                <a:latin typeface="Open Sans" pitchFamily="2" charset="0"/>
                <a:ea typeface="Open Sans" pitchFamily="2" charset="0"/>
                <a:cs typeface="Open Sans" pitchFamily="2" charset="0"/>
              </a:rPr>
              <a:t>Establece lo que sabes (hechos, formulas, etc.)</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dirty="0">
                <a:latin typeface="Open Sans" pitchFamily="2" charset="0"/>
                <a:ea typeface="Open Sans" pitchFamily="2" charset="0"/>
                <a:cs typeface="Open Sans" pitchFamily="2" charset="0"/>
              </a:rPr>
              <a:t>Establece lo que no sabes, per necesitas saber</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b="1" dirty="0">
                <a:solidFill>
                  <a:schemeClr val="accent6"/>
                </a:solidFill>
                <a:latin typeface="Open Sans" pitchFamily="2" charset="0"/>
                <a:ea typeface="Open Sans" pitchFamily="2" charset="0"/>
                <a:cs typeface="Open Sans" pitchFamily="2" charset="0"/>
              </a:rPr>
              <a:t>Resuelve 3 estimando, calculando, o investigando</a:t>
            </a:r>
          </a:p>
          <a:p>
            <a:pPr marL="342900" indent="-342900">
              <a:buAutoNum type="arabicPeriod"/>
            </a:pPr>
            <a:endParaRPr lang="es-EC" sz="280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6399599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A37CA-E48E-8CEB-3234-140FE0A235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8E754A-F970-77F3-DA11-62F35D2D3777}"/>
              </a:ext>
            </a:extLst>
          </p:cNvPr>
          <p:cNvSpPr>
            <a:spLocks noGrp="1"/>
          </p:cNvSpPr>
          <p:nvPr>
            <p:ph type="title"/>
          </p:nvPr>
        </p:nvSpPr>
        <p:spPr/>
        <p:txBody>
          <a:bodyPr/>
          <a:lstStyle/>
          <a:p>
            <a:r>
              <a:rPr lang="es-EC" dirty="0"/>
              <a:t>Un proceso para abordar preguntas</a:t>
            </a:r>
          </a:p>
        </p:txBody>
      </p:sp>
      <p:sp>
        <p:nvSpPr>
          <p:cNvPr id="3" name="Text Placeholder 2">
            <a:extLst>
              <a:ext uri="{FF2B5EF4-FFF2-40B4-BE49-F238E27FC236}">
                <a16:creationId xmlns:a16="http://schemas.microsoft.com/office/drawing/2014/main" id="{7060A47E-5AD9-43D1-7E05-14774121710A}"/>
              </a:ext>
            </a:extLst>
          </p:cNvPr>
          <p:cNvSpPr>
            <a:spLocks noGrp="1"/>
          </p:cNvSpPr>
          <p:nvPr>
            <p:ph type="body" sz="quarter" idx="10"/>
          </p:nvPr>
        </p:nvSpPr>
        <p:spPr>
          <a:xfrm>
            <a:off x="418442" y="808038"/>
            <a:ext cx="9490668" cy="4114800"/>
          </a:xfrm>
        </p:spPr>
        <p:txBody>
          <a:bodyPr/>
          <a:lstStyle/>
          <a:p>
            <a:pPr marL="342900" indent="-342900">
              <a:buAutoNum type="arabicPeriod"/>
            </a:pPr>
            <a:r>
              <a:rPr lang="es-EC" sz="2800" dirty="0">
                <a:latin typeface="Open Sans" pitchFamily="2" charset="0"/>
                <a:ea typeface="Open Sans" pitchFamily="2" charset="0"/>
                <a:cs typeface="Open Sans" pitchFamily="2" charset="0"/>
              </a:rPr>
              <a:t>Haz explícitas tus suposiciones.</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dirty="0">
                <a:latin typeface="Open Sans" pitchFamily="2" charset="0"/>
                <a:ea typeface="Open Sans" pitchFamily="2" charset="0"/>
                <a:cs typeface="Open Sans" pitchFamily="2" charset="0"/>
              </a:rPr>
              <a:t>Establece lo que sabes (hechos, formulas, etc.)</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dirty="0">
                <a:latin typeface="Open Sans" pitchFamily="2" charset="0"/>
                <a:ea typeface="Open Sans" pitchFamily="2" charset="0"/>
                <a:cs typeface="Open Sans" pitchFamily="2" charset="0"/>
              </a:rPr>
              <a:t>Establece lo que no sabes, per necesitas saber</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dirty="0">
                <a:latin typeface="Open Sans" pitchFamily="2" charset="0"/>
                <a:ea typeface="Open Sans" pitchFamily="2" charset="0"/>
                <a:cs typeface="Open Sans" pitchFamily="2" charset="0"/>
              </a:rPr>
              <a:t>Resuelve 3 estimando, calculando, o investigando</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b="1" dirty="0">
                <a:solidFill>
                  <a:schemeClr val="accent6"/>
                </a:solidFill>
                <a:latin typeface="Open Sans" pitchFamily="2" charset="0"/>
                <a:ea typeface="Open Sans" pitchFamily="2" charset="0"/>
                <a:cs typeface="Open Sans" pitchFamily="2" charset="0"/>
              </a:rPr>
              <a:t>Vuelve a juntar todo para obtener una respuesta</a:t>
            </a:r>
          </a:p>
        </p:txBody>
      </p:sp>
    </p:spTree>
    <p:extLst>
      <p:ext uri="{BB962C8B-B14F-4D97-AF65-F5344CB8AC3E}">
        <p14:creationId xmlns:p14="http://schemas.microsoft.com/office/powerpoint/2010/main" val="1048558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85546-46BB-33E0-FDE9-9605A1127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92EE0E-BF81-AED5-17D8-4CA679A63E3C}"/>
              </a:ext>
            </a:extLst>
          </p:cNvPr>
          <p:cNvSpPr>
            <a:spLocks noGrp="1"/>
          </p:cNvSpPr>
          <p:nvPr>
            <p:ph type="title"/>
          </p:nvPr>
        </p:nvSpPr>
        <p:spPr/>
        <p:txBody>
          <a:bodyPr/>
          <a:lstStyle/>
          <a:p>
            <a:r>
              <a:rPr lang="es-EC" dirty="0"/>
              <a:t>Un proceso para abordar preguntas</a:t>
            </a:r>
          </a:p>
        </p:txBody>
      </p:sp>
      <p:sp>
        <p:nvSpPr>
          <p:cNvPr id="3" name="Text Placeholder 2">
            <a:extLst>
              <a:ext uri="{FF2B5EF4-FFF2-40B4-BE49-F238E27FC236}">
                <a16:creationId xmlns:a16="http://schemas.microsoft.com/office/drawing/2014/main" id="{17647BD6-276F-4808-B3AF-06D0F54CC476}"/>
              </a:ext>
            </a:extLst>
          </p:cNvPr>
          <p:cNvSpPr>
            <a:spLocks noGrp="1"/>
          </p:cNvSpPr>
          <p:nvPr>
            <p:ph type="body" sz="quarter" idx="10"/>
          </p:nvPr>
        </p:nvSpPr>
        <p:spPr>
          <a:xfrm>
            <a:off x="418442" y="808038"/>
            <a:ext cx="9490668" cy="4114800"/>
          </a:xfrm>
        </p:spPr>
        <p:txBody>
          <a:bodyPr/>
          <a:lstStyle/>
          <a:p>
            <a:pPr marL="342900" indent="-342900">
              <a:buAutoNum type="arabicPeriod"/>
            </a:pPr>
            <a:r>
              <a:rPr lang="es-EC" sz="2800" dirty="0">
                <a:latin typeface="Open Sans" pitchFamily="2" charset="0"/>
                <a:ea typeface="Open Sans" pitchFamily="2" charset="0"/>
                <a:cs typeface="Open Sans" pitchFamily="2" charset="0"/>
              </a:rPr>
              <a:t>Haz explícitas tus suposiciones.</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dirty="0">
                <a:latin typeface="Open Sans" pitchFamily="2" charset="0"/>
                <a:ea typeface="Open Sans" pitchFamily="2" charset="0"/>
                <a:cs typeface="Open Sans" pitchFamily="2" charset="0"/>
              </a:rPr>
              <a:t>Establece lo que sabes (hechos, formulas, etc.)</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dirty="0">
                <a:latin typeface="Open Sans" pitchFamily="2" charset="0"/>
                <a:ea typeface="Open Sans" pitchFamily="2" charset="0"/>
                <a:cs typeface="Open Sans" pitchFamily="2" charset="0"/>
              </a:rPr>
              <a:t>Establece lo que no sabes, per necesitas saber</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AutoNum type="arabicPeriod"/>
            </a:pPr>
            <a:r>
              <a:rPr lang="es-EC" sz="2800" dirty="0">
                <a:latin typeface="Open Sans" pitchFamily="2" charset="0"/>
                <a:ea typeface="Open Sans" pitchFamily="2" charset="0"/>
                <a:cs typeface="Open Sans" pitchFamily="2" charset="0"/>
              </a:rPr>
              <a:t>Resuelve 3 estimando, calculando, o investigando</a:t>
            </a:r>
          </a:p>
          <a:p>
            <a:pPr marL="342900" indent="-342900">
              <a:buAutoNum type="arabicPeriod"/>
            </a:pPr>
            <a:endParaRPr lang="es-EC" sz="2800" dirty="0">
              <a:latin typeface="Open Sans" pitchFamily="2" charset="0"/>
              <a:ea typeface="Open Sans" pitchFamily="2" charset="0"/>
              <a:cs typeface="Open Sans" pitchFamily="2" charset="0"/>
            </a:endParaRPr>
          </a:p>
          <a:p>
            <a:pPr marL="342900" indent="-342900">
              <a:buFont typeface="+mj-lt"/>
              <a:buAutoNum type="arabicPeriod"/>
            </a:pPr>
            <a:r>
              <a:rPr lang="es-EC" sz="2800" dirty="0">
                <a:latin typeface="Open Sans" pitchFamily="2" charset="0"/>
                <a:ea typeface="Open Sans" pitchFamily="2" charset="0"/>
                <a:cs typeface="Open Sans" pitchFamily="2" charset="0"/>
              </a:rPr>
              <a:t>Vuelve a juntar todo para obtener una respuesta</a:t>
            </a:r>
          </a:p>
          <a:p>
            <a:pPr marL="342900" indent="-342900">
              <a:buAutoNum type="arabicPeriod"/>
            </a:pPr>
            <a:endParaRPr lang="es-EC" sz="2800" b="1" dirty="0">
              <a:solidFill>
                <a:schemeClr val="accent6"/>
              </a:solidFill>
              <a:latin typeface="Open Sans" pitchFamily="2" charset="0"/>
              <a:ea typeface="Open Sans" pitchFamily="2" charset="0"/>
              <a:cs typeface="Open Sans" pitchFamily="2" charset="0"/>
            </a:endParaRPr>
          </a:p>
          <a:p>
            <a:pPr marL="342900" indent="-342900">
              <a:buAutoNum type="arabicPeriod"/>
            </a:pPr>
            <a:r>
              <a:rPr lang="es-ES" sz="2800" b="1" dirty="0">
                <a:solidFill>
                  <a:schemeClr val="accent6"/>
                </a:solidFill>
                <a:latin typeface="Open Sans" pitchFamily="2" charset="0"/>
                <a:ea typeface="Open Sans" pitchFamily="2" charset="0"/>
                <a:cs typeface="Open Sans" pitchFamily="2" charset="0"/>
              </a:rPr>
              <a:t>Piensa si tu respuesta es sensata.</a:t>
            </a:r>
            <a:br>
              <a:rPr lang="es-ES" sz="2800" b="1" dirty="0">
                <a:solidFill>
                  <a:schemeClr val="accent6"/>
                </a:solidFill>
                <a:latin typeface="Open Sans" pitchFamily="2" charset="0"/>
                <a:ea typeface="Open Sans" pitchFamily="2" charset="0"/>
                <a:cs typeface="Open Sans" pitchFamily="2" charset="0"/>
              </a:rPr>
            </a:br>
            <a:r>
              <a:rPr lang="es-ES" sz="2800" b="1" dirty="0">
                <a:solidFill>
                  <a:schemeClr val="accent6"/>
                </a:solidFill>
                <a:latin typeface="Open Sans" pitchFamily="2" charset="0"/>
                <a:ea typeface="Open Sans" pitchFamily="2" charset="0"/>
                <a:cs typeface="Open Sans" pitchFamily="2" charset="0"/>
              </a:rPr>
              <a:t>Verifica si es posible</a:t>
            </a:r>
          </a:p>
        </p:txBody>
      </p:sp>
    </p:spTree>
    <p:extLst>
      <p:ext uri="{BB962C8B-B14F-4D97-AF65-F5344CB8AC3E}">
        <p14:creationId xmlns:p14="http://schemas.microsoft.com/office/powerpoint/2010/main" val="22694737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42EF2-FB18-35F2-1A07-076EB4D59E39}"/>
              </a:ext>
            </a:extLst>
          </p:cNvPr>
          <p:cNvSpPr>
            <a:spLocks noGrp="1"/>
          </p:cNvSpPr>
          <p:nvPr>
            <p:ph type="title"/>
          </p:nvPr>
        </p:nvSpPr>
        <p:spPr/>
        <p:txBody>
          <a:bodyPr/>
          <a:lstStyle/>
          <a:p>
            <a:r>
              <a:rPr lang="es-EC" dirty="0"/>
              <a:t>Ejercicio</a:t>
            </a:r>
          </a:p>
        </p:txBody>
      </p:sp>
      <p:sp>
        <p:nvSpPr>
          <p:cNvPr id="3" name="Text Placeholder 2">
            <a:extLst>
              <a:ext uri="{FF2B5EF4-FFF2-40B4-BE49-F238E27FC236}">
                <a16:creationId xmlns:a16="http://schemas.microsoft.com/office/drawing/2014/main" id="{ED4EBE96-7209-A191-502D-F2C505BBB8AB}"/>
              </a:ext>
            </a:extLst>
          </p:cNvPr>
          <p:cNvSpPr>
            <a:spLocks noGrp="1"/>
          </p:cNvSpPr>
          <p:nvPr>
            <p:ph type="body" sz="quarter" idx="10"/>
          </p:nvPr>
        </p:nvSpPr>
        <p:spPr>
          <a:xfrm>
            <a:off x="963370" y="696321"/>
            <a:ext cx="10263672" cy="5466945"/>
          </a:xfrm>
        </p:spPr>
        <p:txBody>
          <a:bodyPr/>
          <a:lstStyle/>
          <a:p>
            <a:pPr marL="514350" indent="-514350" algn="ctr" fontAlgn="auto">
              <a:spcAft>
                <a:spcPts val="0"/>
              </a:spcAft>
              <a:buAutoNum type="arabicPeriod"/>
              <a:defRPr/>
            </a:pPr>
            <a:r>
              <a:rPr lang="es" sz="2800" b="1" dirty="0">
                <a:latin typeface="Open Sans" pitchFamily="2" charset="0"/>
                <a:ea typeface="Open Sans" pitchFamily="2" charset="0"/>
                <a:cs typeface="Open Sans" pitchFamily="2" charset="0"/>
              </a:rPr>
              <a:t>Cuántos ladrillos hay en Quito?</a:t>
            </a:r>
          </a:p>
          <a:p>
            <a:pPr marL="514350" indent="-514350" algn="ctr" fontAlgn="auto">
              <a:spcAft>
                <a:spcPts val="0"/>
              </a:spcAft>
              <a:buAutoNum type="arabicPeriod"/>
              <a:defRPr/>
            </a:pPr>
            <a:endParaRPr lang="es" sz="2800" b="1" dirty="0">
              <a:latin typeface="Open Sans" pitchFamily="2" charset="0"/>
              <a:ea typeface="Open Sans" pitchFamily="2" charset="0"/>
              <a:cs typeface="Open Sans" pitchFamily="2" charset="0"/>
            </a:endParaRPr>
          </a:p>
          <a:p>
            <a:pPr marL="514350" indent="-514350" algn="ctr" fontAlgn="auto">
              <a:spcAft>
                <a:spcPts val="0"/>
              </a:spcAft>
              <a:buAutoNum type="arabicPeriod"/>
              <a:defRPr/>
            </a:pPr>
            <a:r>
              <a:rPr lang="es-ES" sz="2800" b="1" dirty="0">
                <a:latin typeface="Open Sans" pitchFamily="2" charset="0"/>
                <a:ea typeface="Open Sans" pitchFamily="2" charset="0"/>
                <a:cs typeface="Open Sans" pitchFamily="2" charset="0"/>
              </a:rPr>
              <a:t>Si la población mundial entera viviera con la densidad de población de Cuenca, cuánta superficie necesitaríamos?</a:t>
            </a:r>
            <a:endParaRPr lang="en-US" sz="2800" b="1" dirty="0">
              <a:latin typeface="Open Sans" pitchFamily="2" charset="0"/>
              <a:ea typeface="Open Sans" pitchFamily="2" charset="0"/>
              <a:cs typeface="Open Sans" pitchFamily="2" charset="0"/>
            </a:endParaRPr>
          </a:p>
          <a:p>
            <a:pPr algn="ctr" fontAlgn="auto">
              <a:spcAft>
                <a:spcPts val="0"/>
              </a:spcAft>
              <a:defRPr/>
            </a:pPr>
            <a:endParaRPr lang="en-US" sz="2800" b="1" dirty="0">
              <a:latin typeface="Open Sans" pitchFamily="2" charset="0"/>
              <a:ea typeface="Open Sans" pitchFamily="2" charset="0"/>
              <a:cs typeface="Open Sans" pitchFamily="2" charset="0"/>
            </a:endParaRPr>
          </a:p>
          <a:p>
            <a:pPr algn="ctr" fontAlgn="auto">
              <a:spcAft>
                <a:spcPts val="0"/>
              </a:spcAft>
              <a:defRPr/>
            </a:pPr>
            <a:r>
              <a:rPr lang="es" sz="2800" b="1" dirty="0">
                <a:latin typeface="Open Sans" pitchFamily="2" charset="0"/>
                <a:ea typeface="Open Sans" pitchFamily="2" charset="0"/>
                <a:cs typeface="Open Sans" pitchFamily="2" charset="0"/>
              </a:rPr>
              <a:t>3. </a:t>
            </a:r>
            <a:r>
              <a:rPr lang="es-ES" sz="2800" b="1" dirty="0">
                <a:latin typeface="Open Sans" pitchFamily="2" charset="0"/>
                <a:ea typeface="Open Sans" pitchFamily="2" charset="0"/>
                <a:cs typeface="Open Sans" pitchFamily="2" charset="0"/>
              </a:rPr>
              <a:t>Estima la superficie total dedicada al estacionamiento (lotes de superficie + estacionamiento en la calle) en una típica ciudad Ecuatoriana de tamaño medio. Si consolidaras todo ese espacio en uno solo, sería más grande que el centro de la ciudad?</a:t>
            </a:r>
            <a:endParaRPr lang="en-US" sz="2800" b="1" dirty="0">
              <a:latin typeface="Open Sans" pitchFamily="2" charset="0"/>
              <a:ea typeface="Open Sans" pitchFamily="2" charset="0"/>
              <a:cs typeface="Open Sans" pitchFamily="2" charset="0"/>
            </a:endParaRPr>
          </a:p>
          <a:p>
            <a:pPr algn="ctr" fontAlgn="auto">
              <a:spcAft>
                <a:spcPts val="0"/>
              </a:spcAft>
              <a:defRPr/>
            </a:pPr>
            <a:endParaRPr lang="en-US" sz="2800" b="1" dirty="0">
              <a:latin typeface="Open Sans" pitchFamily="2" charset="0"/>
              <a:ea typeface="Open Sans" pitchFamily="2" charset="0"/>
              <a:cs typeface="Open Sans" pitchFamily="2" charset="0"/>
            </a:endParaRPr>
          </a:p>
          <a:p>
            <a:endParaRPr lang="es-EC" b="1" dirty="0"/>
          </a:p>
        </p:txBody>
      </p:sp>
    </p:spTree>
    <p:extLst>
      <p:ext uri="{BB962C8B-B14F-4D97-AF65-F5344CB8AC3E}">
        <p14:creationId xmlns:p14="http://schemas.microsoft.com/office/powerpoint/2010/main" val="3700941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808038" y="2681423"/>
            <a:ext cx="8359471" cy="2762443"/>
          </a:xfrm>
          <a:prstGeom prst="rect">
            <a:avLst/>
          </a:prstGeom>
        </p:spPr>
        <p:txBody>
          <a:bodyPr vert="horz" wrap="square" lIns="0" tIns="13963" rIns="0" bIns="0" rtlCol="0">
            <a:spAutoFit/>
          </a:bodyPr>
          <a:lstStyle/>
          <a:p>
            <a:pPr marL="12695" marR="5077" defTabSz="914126">
              <a:lnSpc>
                <a:spcPct val="99400"/>
              </a:lnSpc>
              <a:spcBef>
                <a:spcPts val="110"/>
              </a:spcBef>
            </a:pPr>
            <a:r>
              <a:rPr lang="es" sz="1800" spc="-35" dirty="0">
                <a:solidFill>
                  <a:srgbClr val="000000">
                    <a:lumMod val="50000"/>
                    <a:lumOff val="50000"/>
                  </a:srgbClr>
                </a:solidFill>
                <a:latin typeface="Open Sans" pitchFamily="2" charset="0"/>
                <a:ea typeface="Open Sans" pitchFamily="2" charset="0"/>
                <a:cs typeface="Open Sans" pitchFamily="2" charset="0"/>
              </a:rPr>
              <a:t>Numpy es una biblioteca de código abierto que proporciona funciones numéricas en arrays multidimensionales. Permite operaciones rápidas en todo el array sin necesidad de bucles. Utilizada por muchas librarias modernas de Machine Leraning.</a:t>
            </a:r>
            <a:endParaRPr sz="1800" dirty="0">
              <a:solidFill>
                <a:srgbClr val="000000">
                  <a:lumMod val="50000"/>
                  <a:lumOff val="50000"/>
                </a:srgbClr>
              </a:solidFill>
              <a:latin typeface="Open Sans" pitchFamily="2" charset="0"/>
              <a:ea typeface="Open Sans" pitchFamily="2" charset="0"/>
              <a:cs typeface="Open Sans" pitchFamily="2" charset="0"/>
            </a:endParaRPr>
          </a:p>
          <a:p>
            <a:pPr defTabSz="914126">
              <a:spcBef>
                <a:spcPts val="65"/>
              </a:spcBef>
            </a:pPr>
            <a:endParaRPr sz="1800" dirty="0">
              <a:solidFill>
                <a:srgbClr val="000000">
                  <a:lumMod val="50000"/>
                  <a:lumOff val="50000"/>
                </a:srgbClr>
              </a:solidFill>
              <a:latin typeface="Open Sans" pitchFamily="2" charset="0"/>
              <a:ea typeface="Open Sans" pitchFamily="2" charset="0"/>
              <a:cs typeface="Open Sans" pitchFamily="2" charset="0"/>
            </a:endParaRPr>
          </a:p>
          <a:p>
            <a:pPr marL="12695" defTabSz="914126">
              <a:spcBef>
                <a:spcPts val="5"/>
              </a:spcBef>
            </a:pPr>
            <a:r>
              <a:rPr lang="es" sz="1800" spc="-10" dirty="0">
                <a:solidFill>
                  <a:srgbClr val="000000">
                    <a:lumMod val="50000"/>
                    <a:lumOff val="50000"/>
                  </a:srgbClr>
                </a:solidFill>
                <a:latin typeface="Open Sans" pitchFamily="2" charset="0"/>
                <a:ea typeface="Open Sans" pitchFamily="2" charset="0"/>
                <a:cs typeface="Open Sans" pitchFamily="2" charset="0"/>
                <a:hlinkClick r:id="rId2">
                  <a:extLst>
                    <a:ext uri="{A12FA001-AC4F-418D-AE19-62706E023703}">
                      <ahyp:hlinkClr xmlns:ahyp="http://schemas.microsoft.com/office/drawing/2018/hyperlinkcolor" val="tx"/>
                    </a:ext>
                  </a:extLst>
                </a:hlinkClick>
              </a:rPr>
              <a:t>https://numpy.org</a:t>
            </a:r>
            <a:endParaRPr sz="1800" dirty="0">
              <a:solidFill>
                <a:srgbClr val="000000">
                  <a:lumMod val="50000"/>
                  <a:lumOff val="50000"/>
                </a:srgbClr>
              </a:solidFill>
              <a:latin typeface="Open Sans" pitchFamily="2" charset="0"/>
              <a:ea typeface="Open Sans" pitchFamily="2" charset="0"/>
              <a:cs typeface="Open Sans" pitchFamily="2" charset="0"/>
            </a:endParaRPr>
          </a:p>
          <a:p>
            <a:pPr defTabSz="914126">
              <a:spcBef>
                <a:spcPts val="680"/>
              </a:spcBef>
            </a:pPr>
            <a:endParaRPr sz="1800" dirty="0">
              <a:solidFill>
                <a:srgbClr val="000000">
                  <a:lumMod val="50000"/>
                  <a:lumOff val="50000"/>
                </a:srgbClr>
              </a:solidFill>
              <a:latin typeface="Open Sans" pitchFamily="2" charset="0"/>
              <a:ea typeface="Open Sans" pitchFamily="2" charset="0"/>
              <a:cs typeface="Open Sans" pitchFamily="2" charset="0"/>
            </a:endParaRPr>
          </a:p>
          <a:p>
            <a:pPr marL="12695" defTabSz="914126"/>
            <a:r>
              <a:rPr lang="es" sz="2000" dirty="0">
                <a:solidFill>
                  <a:srgbClr val="000000">
                    <a:lumMod val="50000"/>
                    <a:lumOff val="50000"/>
                  </a:srgbClr>
                </a:solidFill>
                <a:latin typeface="Open Sans" pitchFamily="2" charset="0"/>
                <a:ea typeface="Open Sans" pitchFamily="2" charset="0"/>
                <a:cs typeface="Open Sans" pitchFamily="2" charset="0"/>
              </a:rPr>
              <a:t>&gt;&gt; importar numpy como np</a:t>
            </a:r>
            <a:endParaRPr sz="2000" dirty="0">
              <a:solidFill>
                <a:srgbClr val="000000">
                  <a:lumMod val="50000"/>
                  <a:lumOff val="50000"/>
                </a:srgbClr>
              </a:solidFill>
              <a:latin typeface="Open Sans" pitchFamily="2" charset="0"/>
              <a:ea typeface="Open Sans" pitchFamily="2" charset="0"/>
              <a:cs typeface="Open Sans" pitchFamily="2" charset="0"/>
            </a:endParaRPr>
          </a:p>
          <a:p>
            <a:pPr marL="12695" defTabSz="914126">
              <a:spcBef>
                <a:spcPts val="790"/>
              </a:spcBef>
            </a:pPr>
            <a:r>
              <a:rPr lang="es" sz="2000" dirty="0">
                <a:solidFill>
                  <a:srgbClr val="000000">
                    <a:lumMod val="50000"/>
                    <a:lumOff val="50000"/>
                  </a:srgbClr>
                </a:solidFill>
                <a:latin typeface="Open Sans" pitchFamily="2" charset="0"/>
                <a:ea typeface="Open Sans" pitchFamily="2" charset="0"/>
                <a:cs typeface="Open Sans" pitchFamily="2" charset="0"/>
              </a:rPr>
              <a:t>&gt;&gt; np.Mean([1,2,3])</a:t>
            </a:r>
            <a:endParaRPr sz="2000" dirty="0">
              <a:solidFill>
                <a:srgbClr val="000000">
                  <a:lumMod val="50000"/>
                  <a:lumOff val="50000"/>
                </a:srgbClr>
              </a:solidFill>
              <a:latin typeface="Open Sans" pitchFamily="2" charset="0"/>
              <a:ea typeface="Open Sans" pitchFamily="2" charset="0"/>
              <a:cs typeface="Open Sans" pitchFamily="2" charset="0"/>
            </a:endParaRPr>
          </a:p>
        </p:txBody>
      </p:sp>
      <p:pic>
        <p:nvPicPr>
          <p:cNvPr id="4" name="object 4"/>
          <p:cNvPicPr/>
          <p:nvPr/>
        </p:nvPicPr>
        <p:blipFill>
          <a:blip r:embed="rId3" cstate="print"/>
          <a:stretch>
            <a:fillRect/>
          </a:stretch>
        </p:blipFill>
        <p:spPr>
          <a:xfrm>
            <a:off x="1729338" y="1275176"/>
            <a:ext cx="2728290" cy="1078913"/>
          </a:xfrm>
          <a:prstGeom prst="rect">
            <a:avLst/>
          </a:prstGeom>
        </p:spPr>
      </p:pic>
      <p:pic>
        <p:nvPicPr>
          <p:cNvPr id="5" name="object 5"/>
          <p:cNvPicPr/>
          <p:nvPr/>
        </p:nvPicPr>
        <p:blipFill>
          <a:blip r:embed="rId4" cstate="print"/>
          <a:stretch>
            <a:fillRect/>
          </a:stretch>
        </p:blipFill>
        <p:spPr>
          <a:xfrm>
            <a:off x="4689017" y="1518744"/>
            <a:ext cx="2052484" cy="768823"/>
          </a:xfrm>
          <a:prstGeom prst="rect">
            <a:avLst/>
          </a:prstGeom>
        </p:spPr>
      </p:pic>
      <p:sp>
        <p:nvSpPr>
          <p:cNvPr id="6" name="object 6"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pc="-35" dirty="0"/>
              <a:t>Numpy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28B6B3-DECA-479C-96C9-40EC59079E0F}"/>
              </a:ext>
            </a:extLst>
          </p:cNvPr>
          <p:cNvSpPr>
            <a:spLocks noGrp="1"/>
          </p:cNvSpPr>
          <p:nvPr>
            <p:ph type="title"/>
          </p:nvPr>
        </p:nvSpPr>
        <p:spPr/>
        <p:txBody>
          <a:bodyPr/>
          <a:lstStyle/>
          <a:p>
            <a:r>
              <a:rPr lang="es-EC" dirty="0"/>
              <a:t>Tutorial practico</a:t>
            </a:r>
          </a:p>
        </p:txBody>
      </p:sp>
      <p:pic>
        <p:nvPicPr>
          <p:cNvPr id="1026" name="Picture 2" descr="Machine Learning">
            <a:extLst>
              <a:ext uri="{FF2B5EF4-FFF2-40B4-BE49-F238E27FC236}">
                <a16:creationId xmlns:a16="http://schemas.microsoft.com/office/drawing/2014/main" id="{509A1B7C-0D2D-3CA6-F561-8F45A5496B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583" y="289249"/>
            <a:ext cx="4625658" cy="547348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D6CBDD-6570-45F7-26DE-10A2C569655A}"/>
              </a:ext>
            </a:extLst>
          </p:cNvPr>
          <p:cNvSpPr txBox="1"/>
          <p:nvPr/>
        </p:nvSpPr>
        <p:spPr>
          <a:xfrm>
            <a:off x="6457950" y="5874703"/>
            <a:ext cx="5114925" cy="400110"/>
          </a:xfrm>
          <a:prstGeom prst="rect">
            <a:avLst/>
          </a:prstGeom>
          <a:noFill/>
        </p:spPr>
        <p:txBody>
          <a:bodyPr wrap="square">
            <a:spAutoFit/>
          </a:bodyPr>
          <a:lstStyle/>
          <a:p>
            <a:pPr lvl="0">
              <a:defRPr/>
            </a:pPr>
            <a:r>
              <a:rPr lang="es-EC" sz="2000" u="sng" dirty="0">
                <a:solidFill>
                  <a:srgbClr val="4A86E8"/>
                </a:solidFill>
                <a:latin typeface="Roboto" panose="02000000000000000000" pitchFamily="2" charset="0"/>
              </a:rPr>
              <a:t>https://xkcd.com/1838/</a:t>
            </a:r>
            <a:endParaRPr kumimoji="0" lang="es-EC" sz="1900" b="0" i="0" u="none" strike="noStrike" kern="1200" cap="none" spc="0" normalizeH="0" baseline="0" noProof="0" dirty="0">
              <a:ln>
                <a:noFill/>
              </a:ln>
              <a:solidFill>
                <a:srgbClr val="DDDDDD"/>
              </a:solidFill>
              <a:effectLst/>
              <a:uLnTx/>
              <a:uFillTx/>
              <a:latin typeface="Arial" charset="0"/>
              <a:ea typeface="+mn-ea"/>
              <a:cs typeface="+mn-cs"/>
            </a:endParaRPr>
          </a:p>
        </p:txBody>
      </p:sp>
    </p:spTree>
    <p:extLst>
      <p:ext uri="{BB962C8B-B14F-4D97-AF65-F5344CB8AC3E}">
        <p14:creationId xmlns:p14="http://schemas.microsoft.com/office/powerpoint/2010/main" val="2070695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D3651-D947-45B9-2CD9-DAAF2AC56194}"/>
              </a:ext>
            </a:extLst>
          </p:cNvPr>
          <p:cNvSpPr>
            <a:spLocks noGrp="1"/>
          </p:cNvSpPr>
          <p:nvPr>
            <p:ph type="title"/>
          </p:nvPr>
        </p:nvSpPr>
        <p:spPr/>
        <p:txBody>
          <a:bodyPr/>
          <a:lstStyle/>
          <a:p>
            <a:r>
              <a:rPr lang="es-EC" noProof="0" dirty="0"/>
              <a:t>Conceptos básicos del muestreo</a:t>
            </a:r>
          </a:p>
        </p:txBody>
      </p:sp>
      <p:sp>
        <p:nvSpPr>
          <p:cNvPr id="3" name="Text Placeholder 2">
            <a:extLst>
              <a:ext uri="{FF2B5EF4-FFF2-40B4-BE49-F238E27FC236}">
                <a16:creationId xmlns:a16="http://schemas.microsoft.com/office/drawing/2014/main" id="{A5BFFB93-328D-52C2-CD5D-29D4D1422F5A}"/>
              </a:ext>
            </a:extLst>
          </p:cNvPr>
          <p:cNvSpPr>
            <a:spLocks noGrp="1"/>
          </p:cNvSpPr>
          <p:nvPr>
            <p:ph type="body" sz="quarter" idx="10"/>
          </p:nvPr>
        </p:nvSpPr>
        <p:spPr>
          <a:xfrm>
            <a:off x="510804" y="808038"/>
            <a:ext cx="10275384" cy="4641040"/>
          </a:xfrm>
        </p:spPr>
        <p:txBody>
          <a:bodyPr/>
          <a:lstStyle/>
          <a:p>
            <a:r>
              <a:rPr lang="es-EC" sz="2000" b="1" noProof="0" dirty="0">
                <a:solidFill>
                  <a:schemeClr val="accent6"/>
                </a:solidFill>
                <a:latin typeface="Open Sans" pitchFamily="2" charset="0"/>
                <a:ea typeface="Open Sans" pitchFamily="2" charset="0"/>
                <a:cs typeface="Open Sans" pitchFamily="2" charset="0"/>
              </a:rPr>
              <a:t>Población versus muestra: </a:t>
            </a:r>
          </a:p>
          <a:p>
            <a:endParaRPr lang="es-EC" sz="2000" noProof="0" dirty="0"/>
          </a:p>
          <a:p>
            <a:r>
              <a:rPr lang="es-EC" sz="2000" noProof="0" dirty="0"/>
              <a:t>Una población es el conjunto completo de objetos o eventos bajo estudio. </a:t>
            </a:r>
          </a:p>
          <a:p>
            <a:endParaRPr lang="es-EC" sz="2000" noProof="0" dirty="0"/>
          </a:p>
          <a:p>
            <a:r>
              <a:rPr lang="es-EC" sz="2000" dirty="0"/>
              <a:t>Una muestra es un subconjunto “representativo” de los objetos o eventos bajo estudio. </a:t>
            </a:r>
          </a:p>
          <a:p>
            <a:endParaRPr lang="es-EC" sz="2000" noProof="0" dirty="0"/>
          </a:p>
          <a:p>
            <a:r>
              <a:rPr lang="es-EC" sz="2000" b="1" dirty="0">
                <a:solidFill>
                  <a:schemeClr val="accent6"/>
                </a:solidFill>
                <a:latin typeface="Open Sans" pitchFamily="2" charset="0"/>
                <a:ea typeface="Open Sans" pitchFamily="2" charset="0"/>
                <a:cs typeface="Open Sans" pitchFamily="2" charset="0"/>
              </a:rPr>
              <a:t>Sesgos en la muestra: </a:t>
            </a:r>
          </a:p>
          <a:p>
            <a:endParaRPr lang="es-EC" sz="2000" b="1" dirty="0">
              <a:solidFill>
                <a:schemeClr val="accent6"/>
              </a:solidFill>
              <a:latin typeface="Open Sans" pitchFamily="2" charset="0"/>
              <a:ea typeface="Open Sans" pitchFamily="2" charset="0"/>
              <a:cs typeface="Open Sans" pitchFamily="2" charset="0"/>
            </a:endParaRPr>
          </a:p>
          <a:p>
            <a:pPr marL="285750" indent="-285750">
              <a:buFont typeface="Arial" panose="020B0604020202020204" pitchFamily="34" charset="0"/>
              <a:buChar char="•"/>
            </a:pPr>
            <a:r>
              <a:rPr lang="es-EC" sz="2000" noProof="0" dirty="0"/>
              <a:t>Sesgo de selección: algunos sujetos tienen mas probabilidad de ser seleccionados. </a:t>
            </a:r>
          </a:p>
          <a:p>
            <a:pPr marL="285750" indent="-285750">
              <a:buFont typeface="Arial" panose="020B0604020202020204" pitchFamily="34" charset="0"/>
              <a:buChar char="•"/>
            </a:pPr>
            <a:endParaRPr lang="es-EC" sz="2000" dirty="0"/>
          </a:p>
          <a:p>
            <a:pPr marL="285750" indent="-285750">
              <a:buFont typeface="Arial" panose="020B0604020202020204" pitchFamily="34" charset="0"/>
              <a:buChar char="•"/>
            </a:pPr>
            <a:r>
              <a:rPr lang="es-EC" sz="2000" noProof="0" dirty="0"/>
              <a:t>Sesgo de voluntariado/no repuesta: los sujetos que no están fácilmente disponibles no están representados. </a:t>
            </a:r>
          </a:p>
        </p:txBody>
      </p:sp>
    </p:spTree>
    <p:extLst>
      <p:ext uri="{BB962C8B-B14F-4D97-AF65-F5344CB8AC3E}">
        <p14:creationId xmlns:p14="http://schemas.microsoft.com/office/powerpoint/2010/main" val="14559755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6B718-F8A0-91BD-0FD1-C528311792D1}"/>
              </a:ext>
            </a:extLst>
          </p:cNvPr>
          <p:cNvSpPr>
            <a:spLocks noGrp="1"/>
          </p:cNvSpPr>
          <p:nvPr>
            <p:ph type="title"/>
          </p:nvPr>
        </p:nvSpPr>
        <p:spPr/>
        <p:txBody>
          <a:bodyPr/>
          <a:lstStyle/>
          <a:p>
            <a:r>
              <a:rPr lang="es-EC" noProof="0" dirty="0"/>
              <a:t>Para que sirve la inferencia?</a:t>
            </a:r>
          </a:p>
        </p:txBody>
      </p:sp>
      <p:sp>
        <p:nvSpPr>
          <p:cNvPr id="3" name="Text Placeholder 2">
            <a:extLst>
              <a:ext uri="{FF2B5EF4-FFF2-40B4-BE49-F238E27FC236}">
                <a16:creationId xmlns:a16="http://schemas.microsoft.com/office/drawing/2014/main" id="{A9AA39EF-19DD-3BD4-C079-5FC555A06126}"/>
              </a:ext>
            </a:extLst>
          </p:cNvPr>
          <p:cNvSpPr>
            <a:spLocks noGrp="1"/>
          </p:cNvSpPr>
          <p:nvPr>
            <p:ph type="body" sz="quarter" idx="10"/>
          </p:nvPr>
        </p:nvSpPr>
        <p:spPr>
          <a:xfrm>
            <a:off x="2795762" y="555744"/>
            <a:ext cx="6598887" cy="1487293"/>
          </a:xfrm>
        </p:spPr>
        <p:txBody>
          <a:bodyPr/>
          <a:lstStyle/>
          <a:p>
            <a:pPr algn="ctr"/>
            <a:r>
              <a:rPr lang="es-ES" b="1" noProof="0" dirty="0">
                <a:latin typeface="Open Sans" pitchFamily="2" charset="0"/>
                <a:ea typeface="Open Sans" pitchFamily="2" charset="0"/>
                <a:cs typeface="Open Sans" pitchFamily="2" charset="0"/>
              </a:rPr>
              <a:t>Población (N): </a:t>
            </a:r>
            <a:r>
              <a:rPr lang="es-ES" noProof="0" dirty="0">
                <a:latin typeface="Open Sans" pitchFamily="2" charset="0"/>
                <a:ea typeface="Open Sans" pitchFamily="2" charset="0"/>
                <a:cs typeface="Open Sans" pitchFamily="2" charset="0"/>
              </a:rPr>
              <a:t>El "Todo" (</a:t>
            </a:r>
            <a:r>
              <a:rPr lang="es-ES" noProof="0" dirty="0" err="1">
                <a:latin typeface="Open Sans" pitchFamily="2" charset="0"/>
                <a:ea typeface="Open Sans" pitchFamily="2" charset="0"/>
                <a:cs typeface="Open Sans" pitchFamily="2" charset="0"/>
              </a:rPr>
              <a:t>Ej</a:t>
            </a:r>
            <a:r>
              <a:rPr lang="es-ES" noProof="0" dirty="0">
                <a:latin typeface="Open Sans" pitchFamily="2" charset="0"/>
                <a:ea typeface="Open Sans" pitchFamily="2" charset="0"/>
                <a:cs typeface="Open Sans" pitchFamily="2" charset="0"/>
              </a:rPr>
              <a:t>: Todos los edificios de la ciudad).</a:t>
            </a:r>
          </a:p>
          <a:p>
            <a:pPr algn="ctr"/>
            <a:r>
              <a:rPr lang="es-ES" b="1" noProof="0" dirty="0">
                <a:latin typeface="Open Sans" pitchFamily="2" charset="0"/>
                <a:ea typeface="Open Sans" pitchFamily="2" charset="0"/>
                <a:cs typeface="Open Sans" pitchFamily="2" charset="0"/>
              </a:rPr>
              <a:t>Muestra (n): </a:t>
            </a:r>
            <a:r>
              <a:rPr lang="es-ES" noProof="0" dirty="0">
                <a:latin typeface="Open Sans" pitchFamily="2" charset="0"/>
                <a:ea typeface="Open Sans" pitchFamily="2" charset="0"/>
                <a:cs typeface="Open Sans" pitchFamily="2" charset="0"/>
              </a:rPr>
              <a:t>El "Subconjunto" (</a:t>
            </a:r>
            <a:r>
              <a:rPr lang="es-ES" noProof="0" dirty="0" err="1">
                <a:latin typeface="Open Sans" pitchFamily="2" charset="0"/>
                <a:ea typeface="Open Sans" pitchFamily="2" charset="0"/>
                <a:cs typeface="Open Sans" pitchFamily="2" charset="0"/>
              </a:rPr>
              <a:t>Ej</a:t>
            </a:r>
            <a:r>
              <a:rPr lang="es-ES" noProof="0" dirty="0">
                <a:latin typeface="Open Sans" pitchFamily="2" charset="0"/>
                <a:ea typeface="Open Sans" pitchFamily="2" charset="0"/>
                <a:cs typeface="Open Sans" pitchFamily="2" charset="0"/>
              </a:rPr>
              <a:t>: 500 edificios seleccionados).</a:t>
            </a:r>
          </a:p>
          <a:p>
            <a:pPr algn="ctr"/>
            <a:endParaRPr lang="es-ES" dirty="0">
              <a:latin typeface="Open Sans" pitchFamily="2" charset="0"/>
              <a:ea typeface="Open Sans" pitchFamily="2" charset="0"/>
              <a:cs typeface="Open Sans" pitchFamily="2" charset="0"/>
            </a:endParaRPr>
          </a:p>
          <a:p>
            <a:pPr algn="ctr"/>
            <a:r>
              <a:rPr lang="es-ES" sz="2400" b="1" noProof="0" dirty="0">
                <a:solidFill>
                  <a:schemeClr val="accent6"/>
                </a:solidFill>
                <a:latin typeface="Open Sans" pitchFamily="2" charset="0"/>
                <a:ea typeface="Open Sans" pitchFamily="2" charset="0"/>
                <a:cs typeface="Open Sans" pitchFamily="2" charset="0"/>
              </a:rPr>
              <a:t>Inferencia: Usar n para conocer N.</a:t>
            </a:r>
            <a:endParaRPr lang="es-EC" sz="2400" b="1" noProof="0" dirty="0">
              <a:solidFill>
                <a:schemeClr val="accent6"/>
              </a:solidFill>
              <a:latin typeface="Open Sans" pitchFamily="2" charset="0"/>
              <a:ea typeface="Open Sans" pitchFamily="2" charset="0"/>
              <a:cs typeface="Open Sans" pitchFamily="2" charset="0"/>
            </a:endParaRPr>
          </a:p>
        </p:txBody>
      </p:sp>
      <p:pic>
        <p:nvPicPr>
          <p:cNvPr id="6" name="Graphic 5">
            <a:extLst>
              <a:ext uri="{FF2B5EF4-FFF2-40B4-BE49-F238E27FC236}">
                <a16:creationId xmlns:a16="http://schemas.microsoft.com/office/drawing/2014/main" id="{48745F4D-A3E3-9EAF-DBC6-FD358EC143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95762" y="2193874"/>
            <a:ext cx="5933281" cy="4209921"/>
          </a:xfrm>
          <a:prstGeom prst="rect">
            <a:avLst/>
          </a:prstGeom>
        </p:spPr>
      </p:pic>
    </p:spTree>
    <p:extLst>
      <p:ext uri="{BB962C8B-B14F-4D97-AF65-F5344CB8AC3E}">
        <p14:creationId xmlns:p14="http://schemas.microsoft.com/office/powerpoint/2010/main" val="30060664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4C56B-5586-8420-6B23-A3BD068825FA}"/>
              </a:ext>
            </a:extLst>
          </p:cNvPr>
          <p:cNvSpPr>
            <a:spLocks noGrp="1"/>
          </p:cNvSpPr>
          <p:nvPr>
            <p:ph type="title"/>
          </p:nvPr>
        </p:nvSpPr>
        <p:spPr/>
        <p:txBody>
          <a:bodyPr/>
          <a:lstStyle/>
          <a:p>
            <a:r>
              <a:rPr lang="es-EC" noProof="0" dirty="0"/>
              <a:t>Conceptos de Probabilidad</a:t>
            </a:r>
          </a:p>
        </p:txBody>
      </p:sp>
      <p:sp>
        <p:nvSpPr>
          <p:cNvPr id="10" name="Speech Bubble: Rectangle 9">
            <a:extLst>
              <a:ext uri="{FF2B5EF4-FFF2-40B4-BE49-F238E27FC236}">
                <a16:creationId xmlns:a16="http://schemas.microsoft.com/office/drawing/2014/main" id="{1146605F-158E-051D-1CE0-931F7F69CF95}"/>
              </a:ext>
            </a:extLst>
          </p:cNvPr>
          <p:cNvSpPr/>
          <p:nvPr/>
        </p:nvSpPr>
        <p:spPr>
          <a:xfrm>
            <a:off x="2220684" y="1302875"/>
            <a:ext cx="2709631" cy="1022496"/>
          </a:xfrm>
          <a:prstGeom prst="wedgeRectCallou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dirty="0">
                <a:solidFill>
                  <a:schemeClr val="tx2"/>
                </a:solidFill>
              </a:rPr>
              <a:t>Qué puede suceder?</a:t>
            </a:r>
          </a:p>
        </p:txBody>
      </p:sp>
      <p:sp>
        <p:nvSpPr>
          <p:cNvPr id="11" name="Title 1">
            <a:extLst>
              <a:ext uri="{FF2B5EF4-FFF2-40B4-BE49-F238E27FC236}">
                <a16:creationId xmlns:a16="http://schemas.microsoft.com/office/drawing/2014/main" id="{C5FEEE78-4473-9455-1AA1-C19DEC067B7C}"/>
              </a:ext>
            </a:extLst>
          </p:cNvPr>
          <p:cNvSpPr txBox="1">
            <a:spLocks/>
          </p:cNvSpPr>
          <p:nvPr/>
        </p:nvSpPr>
        <p:spPr bwMode="auto">
          <a:xfrm>
            <a:off x="2220684" y="2619669"/>
            <a:ext cx="2709631"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algn="ctr"/>
            <a:r>
              <a:rPr lang="es-EC" sz="1800" kern="0" dirty="0"/>
              <a:t>Eventos</a:t>
            </a:r>
          </a:p>
        </p:txBody>
      </p:sp>
      <p:sp>
        <p:nvSpPr>
          <p:cNvPr id="12" name="Title 1">
            <a:extLst>
              <a:ext uri="{FF2B5EF4-FFF2-40B4-BE49-F238E27FC236}">
                <a16:creationId xmlns:a16="http://schemas.microsoft.com/office/drawing/2014/main" id="{6C697647-08E7-8260-79B6-B3FDEC04A85E}"/>
              </a:ext>
            </a:extLst>
          </p:cNvPr>
          <p:cNvSpPr txBox="1">
            <a:spLocks/>
          </p:cNvSpPr>
          <p:nvPr/>
        </p:nvSpPr>
        <p:spPr bwMode="auto">
          <a:xfrm>
            <a:off x="6484994" y="2619669"/>
            <a:ext cx="2709631"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algn="ctr"/>
            <a:r>
              <a:rPr lang="es-EC" sz="1800" kern="0" dirty="0"/>
              <a:t>Números</a:t>
            </a:r>
          </a:p>
        </p:txBody>
      </p:sp>
      <p:pic>
        <p:nvPicPr>
          <p:cNvPr id="14" name="Graphic 13" descr="Calculator with solid fill">
            <a:extLst>
              <a:ext uri="{FF2B5EF4-FFF2-40B4-BE49-F238E27FC236}">
                <a16:creationId xmlns:a16="http://schemas.microsoft.com/office/drawing/2014/main" id="{BCA0E9C4-13B6-1350-4F10-5433F58BC1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0099" y="1302875"/>
            <a:ext cx="1102224" cy="1102224"/>
          </a:xfrm>
          <a:prstGeom prst="rect">
            <a:avLst/>
          </a:prstGeom>
        </p:spPr>
      </p:pic>
      <p:sp>
        <p:nvSpPr>
          <p:cNvPr id="15" name="Rectangle: Rounded Corners 14">
            <a:extLst>
              <a:ext uri="{FF2B5EF4-FFF2-40B4-BE49-F238E27FC236}">
                <a16:creationId xmlns:a16="http://schemas.microsoft.com/office/drawing/2014/main" id="{97A94FBB-51FB-CC0E-2DC0-F226B85BC0DD}"/>
              </a:ext>
            </a:extLst>
          </p:cNvPr>
          <p:cNvSpPr/>
          <p:nvPr/>
        </p:nvSpPr>
        <p:spPr>
          <a:xfrm>
            <a:off x="2220684" y="3223339"/>
            <a:ext cx="2560320" cy="2174240"/>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16" name="Title 1">
            <a:extLst>
              <a:ext uri="{FF2B5EF4-FFF2-40B4-BE49-F238E27FC236}">
                <a16:creationId xmlns:a16="http://schemas.microsoft.com/office/drawing/2014/main" id="{50E50E93-37CF-F857-390F-3334164751B6}"/>
              </a:ext>
            </a:extLst>
          </p:cNvPr>
          <p:cNvSpPr txBox="1">
            <a:spLocks/>
          </p:cNvSpPr>
          <p:nvPr/>
        </p:nvSpPr>
        <p:spPr bwMode="auto">
          <a:xfrm>
            <a:off x="2220685" y="3473053"/>
            <a:ext cx="2560320" cy="152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algn="ctr"/>
            <a:r>
              <a:rPr lang="es-EC" sz="1800" kern="0" dirty="0">
                <a:latin typeface="Open Sans" pitchFamily="2" charset="0"/>
                <a:ea typeface="Open Sans" pitchFamily="2" charset="0"/>
                <a:cs typeface="Open Sans" pitchFamily="2" charset="0"/>
              </a:rPr>
              <a:t>A</a:t>
            </a:r>
          </a:p>
          <a:p>
            <a:pPr algn="ctr"/>
            <a:r>
              <a:rPr lang="es-EC" sz="1800" kern="0" dirty="0">
                <a:latin typeface="Open Sans" pitchFamily="2" charset="0"/>
                <a:ea typeface="Open Sans" pitchFamily="2" charset="0"/>
                <a:cs typeface="Open Sans" pitchFamily="2" charset="0"/>
              </a:rPr>
              <a:t>No A</a:t>
            </a:r>
          </a:p>
          <a:p>
            <a:pPr algn="ctr"/>
            <a:r>
              <a:rPr lang="es-EC" sz="1800" kern="0" dirty="0">
                <a:latin typeface="Open Sans" pitchFamily="2" charset="0"/>
                <a:ea typeface="Open Sans" pitchFamily="2" charset="0"/>
                <a:cs typeface="Open Sans" pitchFamily="2" charset="0"/>
              </a:rPr>
              <a:t>A y B</a:t>
            </a:r>
          </a:p>
          <a:p>
            <a:pPr algn="ctr"/>
            <a:r>
              <a:rPr lang="es-EC" sz="1800" kern="0" dirty="0">
                <a:latin typeface="Open Sans" pitchFamily="2" charset="0"/>
                <a:ea typeface="Open Sans" pitchFamily="2" charset="0"/>
                <a:cs typeface="Open Sans" pitchFamily="2" charset="0"/>
              </a:rPr>
              <a:t>A o B</a:t>
            </a:r>
          </a:p>
          <a:p>
            <a:pPr algn="ctr"/>
            <a:r>
              <a:rPr lang="es-EC" sz="1800" kern="0" dirty="0">
                <a:latin typeface="Open Sans" pitchFamily="2" charset="0"/>
                <a:ea typeface="Open Sans" pitchFamily="2" charset="0"/>
                <a:cs typeface="Open Sans" pitchFamily="2" charset="0"/>
              </a:rPr>
              <a:t>Algo paso</a:t>
            </a:r>
          </a:p>
        </p:txBody>
      </p:sp>
      <p:sp>
        <p:nvSpPr>
          <p:cNvPr id="17" name="Rectangle: Rounded Corners 16">
            <a:extLst>
              <a:ext uri="{FF2B5EF4-FFF2-40B4-BE49-F238E27FC236}">
                <a16:creationId xmlns:a16="http://schemas.microsoft.com/office/drawing/2014/main" id="{E1527393-4BB3-4259-C9E9-B7401FDEBABD}"/>
              </a:ext>
            </a:extLst>
          </p:cNvPr>
          <p:cNvSpPr/>
          <p:nvPr/>
        </p:nvSpPr>
        <p:spPr>
          <a:xfrm>
            <a:off x="6192620" y="3223339"/>
            <a:ext cx="3215539" cy="2174240"/>
          </a:xfrm>
          <a:prstGeom prst="round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18" name="Title 1">
            <a:extLst>
              <a:ext uri="{FF2B5EF4-FFF2-40B4-BE49-F238E27FC236}">
                <a16:creationId xmlns:a16="http://schemas.microsoft.com/office/drawing/2014/main" id="{39F6A13E-30C5-9A9E-31AD-4245959BC8AA}"/>
              </a:ext>
            </a:extLst>
          </p:cNvPr>
          <p:cNvSpPr txBox="1">
            <a:spLocks/>
          </p:cNvSpPr>
          <p:nvPr/>
        </p:nvSpPr>
        <p:spPr bwMode="auto">
          <a:xfrm>
            <a:off x="6263742" y="3519247"/>
            <a:ext cx="3144417" cy="152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algn="ctr"/>
            <a:r>
              <a:rPr lang="es-EC" sz="1800" kern="0" dirty="0">
                <a:latin typeface="Open Sans" pitchFamily="2" charset="0"/>
                <a:ea typeface="Open Sans" pitchFamily="2" charset="0"/>
                <a:cs typeface="Open Sans" pitchFamily="2" charset="0"/>
              </a:rPr>
              <a:t>P(A)</a:t>
            </a:r>
          </a:p>
          <a:p>
            <a:pPr algn="ctr"/>
            <a:r>
              <a:rPr lang="es-EC" sz="1800" kern="0" dirty="0">
                <a:latin typeface="Open Sans" pitchFamily="2" charset="0"/>
                <a:ea typeface="Open Sans" pitchFamily="2" charset="0"/>
                <a:cs typeface="Open Sans" pitchFamily="2" charset="0"/>
              </a:rPr>
              <a:t>P(A</a:t>
            </a:r>
            <a:r>
              <a:rPr lang="es-EC" sz="1800" kern="0" baseline="30000" dirty="0">
                <a:latin typeface="Open Sans" pitchFamily="2" charset="0"/>
                <a:ea typeface="Open Sans" pitchFamily="2" charset="0"/>
                <a:cs typeface="Open Sans" pitchFamily="2" charset="0"/>
              </a:rPr>
              <a:t>c</a:t>
            </a:r>
            <a:r>
              <a:rPr lang="es-EC" sz="1800" kern="0" dirty="0">
                <a:latin typeface="Open Sans" pitchFamily="2" charset="0"/>
                <a:ea typeface="Open Sans" pitchFamily="2" charset="0"/>
                <a:cs typeface="Open Sans" pitchFamily="2" charset="0"/>
              </a:rPr>
              <a:t>) = 1 – P(A)</a:t>
            </a:r>
          </a:p>
          <a:p>
            <a:pPr algn="ctr"/>
            <a:r>
              <a:rPr lang="en-GB" sz="1800" dirty="0">
                <a:latin typeface="Open Sans" pitchFamily="2" charset="0"/>
                <a:ea typeface="Open Sans" pitchFamily="2" charset="0"/>
                <a:cs typeface="Open Sans" pitchFamily="2" charset="0"/>
              </a:rPr>
              <a:t>P(A∩B)</a:t>
            </a:r>
            <a:endParaRPr lang="es-EC" sz="1800" kern="0" dirty="0">
              <a:latin typeface="Open Sans" pitchFamily="2" charset="0"/>
              <a:ea typeface="Open Sans" pitchFamily="2" charset="0"/>
              <a:cs typeface="Open Sans" pitchFamily="2" charset="0"/>
            </a:endParaRPr>
          </a:p>
          <a:p>
            <a:pPr algn="ctr"/>
            <a:r>
              <a:rPr lang="es-EC" sz="1800" kern="0" dirty="0">
                <a:latin typeface="Open Sans" pitchFamily="2" charset="0"/>
                <a:ea typeface="Open Sans" pitchFamily="2" charset="0"/>
                <a:cs typeface="Open Sans" pitchFamily="2" charset="0"/>
              </a:rPr>
              <a:t>P</a:t>
            </a:r>
            <a:r>
              <a:rPr lang="es-EC" dirty="0">
                <a:latin typeface="Open Sans" pitchFamily="2" charset="0"/>
                <a:ea typeface="Open Sans" pitchFamily="2" charset="0"/>
                <a:cs typeface="Open Sans" pitchFamily="2" charset="0"/>
              </a:rPr>
              <a:t>(A</a:t>
            </a:r>
            <a:r>
              <a:rPr lang="en-GB" dirty="0">
                <a:latin typeface="Open Sans" pitchFamily="2" charset="0"/>
                <a:ea typeface="Open Sans" pitchFamily="2" charset="0"/>
                <a:cs typeface="Open Sans" pitchFamily="2" charset="0"/>
              </a:rPr>
              <a:t>∪B) = P(A)+P(B)-P(A∩B)</a:t>
            </a:r>
          </a:p>
          <a:p>
            <a:pPr algn="ctr"/>
            <a:r>
              <a:rPr lang="en-GB" dirty="0">
                <a:latin typeface="Open Sans" pitchFamily="2" charset="0"/>
                <a:ea typeface="Open Sans" pitchFamily="2" charset="0"/>
                <a:cs typeface="Open Sans" pitchFamily="2" charset="0"/>
              </a:rPr>
              <a:t>P(S) = 1</a:t>
            </a:r>
            <a:endParaRPr lang="es-EC" dirty="0">
              <a:latin typeface="Open Sans" pitchFamily="2" charset="0"/>
              <a:ea typeface="Open Sans" pitchFamily="2" charset="0"/>
              <a:cs typeface="Open Sans" pitchFamily="2" charset="0"/>
            </a:endParaRPr>
          </a:p>
        </p:txBody>
      </p:sp>
      <p:cxnSp>
        <p:nvCxnSpPr>
          <p:cNvPr id="20" name="Straight Arrow Connector 19">
            <a:extLst>
              <a:ext uri="{FF2B5EF4-FFF2-40B4-BE49-F238E27FC236}">
                <a16:creationId xmlns:a16="http://schemas.microsoft.com/office/drawing/2014/main" id="{6601A475-AC6B-B8CF-32EF-C2CBE02F4207}"/>
              </a:ext>
            </a:extLst>
          </p:cNvPr>
          <p:cNvCxnSpPr>
            <a:stCxn id="16" idx="3"/>
          </p:cNvCxnSpPr>
          <p:nvPr/>
        </p:nvCxnSpPr>
        <p:spPr>
          <a:xfrm>
            <a:off x="4781005" y="4233785"/>
            <a:ext cx="1411616" cy="13095"/>
          </a:xfrm>
          <a:prstGeom prst="straightConnector1">
            <a:avLst/>
          </a:prstGeom>
          <a:ln w="571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3" name="Title 1">
            <a:extLst>
              <a:ext uri="{FF2B5EF4-FFF2-40B4-BE49-F238E27FC236}">
                <a16:creationId xmlns:a16="http://schemas.microsoft.com/office/drawing/2014/main" id="{EF64E782-C264-9942-BD4B-7A980473FFF6}"/>
              </a:ext>
            </a:extLst>
          </p:cNvPr>
          <p:cNvSpPr txBox="1">
            <a:spLocks/>
          </p:cNvSpPr>
          <p:nvPr/>
        </p:nvSpPr>
        <p:spPr bwMode="auto">
          <a:xfrm>
            <a:off x="5257261" y="3828877"/>
            <a:ext cx="475465"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algn="ctr"/>
            <a:r>
              <a:rPr lang="es-EC" sz="1800" kern="0" dirty="0"/>
              <a:t>P</a:t>
            </a:r>
          </a:p>
        </p:txBody>
      </p:sp>
    </p:spTree>
    <p:extLst>
      <p:ext uri="{BB962C8B-B14F-4D97-AF65-F5344CB8AC3E}">
        <p14:creationId xmlns:p14="http://schemas.microsoft.com/office/powerpoint/2010/main" val="4620572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5F9D-F49A-B043-BD17-03416A017E77}"/>
              </a:ext>
            </a:extLst>
          </p:cNvPr>
          <p:cNvSpPr>
            <a:spLocks noGrp="1"/>
          </p:cNvSpPr>
          <p:nvPr>
            <p:ph type="title"/>
          </p:nvPr>
        </p:nvSpPr>
        <p:spPr/>
        <p:txBody>
          <a:bodyPr/>
          <a:lstStyle/>
          <a:p>
            <a:r>
              <a:rPr lang="es-EC" dirty="0"/>
              <a:t>Conceptos de Probabilidad</a:t>
            </a:r>
          </a:p>
        </p:txBody>
      </p:sp>
      <p:sp>
        <p:nvSpPr>
          <p:cNvPr id="4" name="Text Placeholder 2">
            <a:extLst>
              <a:ext uri="{FF2B5EF4-FFF2-40B4-BE49-F238E27FC236}">
                <a16:creationId xmlns:a16="http://schemas.microsoft.com/office/drawing/2014/main" id="{3B8F7E6E-668F-6D64-767E-B7D1B19C9399}"/>
              </a:ext>
            </a:extLst>
          </p:cNvPr>
          <p:cNvSpPr>
            <a:spLocks noGrp="1"/>
          </p:cNvSpPr>
          <p:nvPr>
            <p:ph type="body" sz="quarter" idx="10"/>
          </p:nvPr>
        </p:nvSpPr>
        <p:spPr>
          <a:xfrm>
            <a:off x="438140" y="1194118"/>
            <a:ext cx="7750820" cy="4114800"/>
          </a:xfrm>
        </p:spPr>
        <p:txBody>
          <a:bodyPr/>
          <a:lstStyle/>
          <a:p>
            <a:pPr marL="285750" indent="-285750">
              <a:buFont typeface="Arial" panose="020B0604020202020204" pitchFamily="34" charset="0"/>
              <a:buChar char="•"/>
            </a:pPr>
            <a:r>
              <a:rPr lang="es-ES" sz="2400" b="1" noProof="0" dirty="0"/>
              <a:t>Escala</a:t>
            </a:r>
            <a:r>
              <a:rPr lang="es-ES" sz="2400" noProof="0" dirty="0"/>
              <a:t> 0 (Imposible) a 1 (Seguro).</a:t>
            </a:r>
            <a:endParaRPr lang="el-GR" sz="2400" noProof="0" dirty="0"/>
          </a:p>
          <a:p>
            <a:pPr marL="285750" indent="-285750">
              <a:buFont typeface="Arial" panose="020B0604020202020204" pitchFamily="34" charset="0"/>
              <a:buChar char="•"/>
            </a:pPr>
            <a:endParaRPr lang="es-ES" sz="2400" noProof="0" dirty="0"/>
          </a:p>
          <a:p>
            <a:pPr marL="285750" indent="-285750">
              <a:buFont typeface="Arial" panose="020B0604020202020204" pitchFamily="34" charset="0"/>
              <a:buChar char="•"/>
            </a:pPr>
            <a:r>
              <a:rPr lang="es-ES" sz="2400" b="1" noProof="0" dirty="0"/>
              <a:t>Experimento</a:t>
            </a:r>
            <a:r>
              <a:rPr lang="es-ES" sz="2400" noProof="0" dirty="0"/>
              <a:t>: Acción con resultado incierto.</a:t>
            </a:r>
            <a:endParaRPr lang="el-GR" sz="2400" noProof="0" dirty="0"/>
          </a:p>
          <a:p>
            <a:pPr marL="285750" indent="-285750">
              <a:buFont typeface="Arial" panose="020B0604020202020204" pitchFamily="34" charset="0"/>
              <a:buChar char="•"/>
            </a:pPr>
            <a:endParaRPr lang="es-ES" sz="2400" noProof="0" dirty="0"/>
          </a:p>
          <a:p>
            <a:pPr marL="285750" indent="-285750">
              <a:buFont typeface="Arial" panose="020B0604020202020204" pitchFamily="34" charset="0"/>
              <a:buChar char="•"/>
            </a:pPr>
            <a:r>
              <a:rPr lang="es-ES" sz="2400" b="1" noProof="0" dirty="0"/>
              <a:t>Espacio Muestral</a:t>
            </a:r>
            <a:r>
              <a:rPr lang="es-ES" sz="2400" noProof="0" dirty="0"/>
              <a:t>: Todos los resultados posibles.</a:t>
            </a:r>
            <a:endParaRPr lang="el-GR" sz="2400" noProof="0" dirty="0"/>
          </a:p>
          <a:p>
            <a:pPr marL="285750" indent="-285750">
              <a:buFont typeface="Arial" panose="020B0604020202020204" pitchFamily="34" charset="0"/>
              <a:buChar char="•"/>
            </a:pPr>
            <a:endParaRPr lang="es-ES" sz="2400" noProof="0" dirty="0"/>
          </a:p>
          <a:p>
            <a:pPr marL="285750" indent="-285750">
              <a:buFont typeface="Arial" panose="020B0604020202020204" pitchFamily="34" charset="0"/>
              <a:buChar char="•"/>
            </a:pPr>
            <a:r>
              <a:rPr lang="es-ES" sz="2400" b="1" noProof="0" dirty="0"/>
              <a:t>Evento</a:t>
            </a:r>
            <a:r>
              <a:rPr lang="es-ES" sz="2400" noProof="0" dirty="0"/>
              <a:t>: El resultado que nos interesa.</a:t>
            </a:r>
            <a:endParaRPr lang="es-EC" sz="2400" noProof="0" dirty="0"/>
          </a:p>
        </p:txBody>
      </p:sp>
    </p:spTree>
    <p:extLst>
      <p:ext uri="{BB962C8B-B14F-4D97-AF65-F5344CB8AC3E}">
        <p14:creationId xmlns:p14="http://schemas.microsoft.com/office/powerpoint/2010/main" val="4219111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68C6B-305D-C570-8571-90CC50714202}"/>
              </a:ext>
            </a:extLst>
          </p:cNvPr>
          <p:cNvSpPr>
            <a:spLocks noGrp="1"/>
          </p:cNvSpPr>
          <p:nvPr>
            <p:ph type="title"/>
          </p:nvPr>
        </p:nvSpPr>
        <p:spPr/>
        <p:txBody>
          <a:bodyPr/>
          <a:lstStyle/>
          <a:p>
            <a:r>
              <a:rPr lang="es-EC" noProof="0" dirty="0"/>
              <a:t>Qué es una distribución?</a:t>
            </a:r>
          </a:p>
        </p:txBody>
      </p:sp>
      <p:sp>
        <p:nvSpPr>
          <p:cNvPr id="3" name="Text Placeholder 2">
            <a:extLst>
              <a:ext uri="{FF2B5EF4-FFF2-40B4-BE49-F238E27FC236}">
                <a16:creationId xmlns:a16="http://schemas.microsoft.com/office/drawing/2014/main" id="{03BF1FE6-5486-2211-E61A-5E26815091A2}"/>
              </a:ext>
            </a:extLst>
          </p:cNvPr>
          <p:cNvSpPr>
            <a:spLocks noGrp="1"/>
          </p:cNvSpPr>
          <p:nvPr>
            <p:ph type="body" sz="quarter" idx="10"/>
          </p:nvPr>
        </p:nvSpPr>
        <p:spPr>
          <a:xfrm>
            <a:off x="966460" y="590392"/>
            <a:ext cx="9599940" cy="1399034"/>
          </a:xfrm>
        </p:spPr>
        <p:txBody>
          <a:bodyPr/>
          <a:lstStyle/>
          <a:p>
            <a:r>
              <a:rPr lang="es-ES" sz="2400" noProof="0" dirty="0">
                <a:latin typeface="Open Sans" pitchFamily="2" charset="0"/>
                <a:ea typeface="Open Sans" pitchFamily="2" charset="0"/>
                <a:cs typeface="Open Sans" pitchFamily="2" charset="0"/>
              </a:rPr>
              <a:t>Una función que nos dice cuán probable es cada resultado.</a:t>
            </a:r>
            <a:endParaRPr lang="es-EC" sz="2400" dirty="0">
              <a:latin typeface="Open Sans" pitchFamily="2" charset="0"/>
              <a:ea typeface="Open Sans" pitchFamily="2" charset="0"/>
              <a:cs typeface="Open Sans" pitchFamily="2" charset="0"/>
            </a:endParaRPr>
          </a:p>
          <a:p>
            <a:r>
              <a:rPr lang="es-ES" sz="2400" b="1" noProof="0" dirty="0">
                <a:solidFill>
                  <a:schemeClr val="accent6"/>
                </a:solidFill>
                <a:latin typeface="Open Sans" pitchFamily="2" charset="0"/>
                <a:ea typeface="Open Sans" pitchFamily="2" charset="0"/>
                <a:cs typeface="Open Sans" pitchFamily="2" charset="0"/>
              </a:rPr>
              <a:t>Discreta: Cosas que cuentas (1, 2, 3...).</a:t>
            </a:r>
          </a:p>
          <a:p>
            <a:r>
              <a:rPr lang="es-ES" sz="2400" b="1" noProof="0" dirty="0">
                <a:solidFill>
                  <a:schemeClr val="accent6"/>
                </a:solidFill>
                <a:latin typeface="Open Sans" pitchFamily="2" charset="0"/>
                <a:ea typeface="Open Sans" pitchFamily="2" charset="0"/>
                <a:cs typeface="Open Sans" pitchFamily="2" charset="0"/>
              </a:rPr>
              <a:t>Continua: Cosas que mides (1.54, 1.55...).</a:t>
            </a:r>
            <a:endParaRPr lang="es-EC" sz="2400" b="1" noProof="0" dirty="0">
              <a:solidFill>
                <a:schemeClr val="accent6"/>
              </a:solidFill>
              <a:latin typeface="Open Sans" pitchFamily="2" charset="0"/>
              <a:ea typeface="Open Sans" pitchFamily="2" charset="0"/>
              <a:cs typeface="Open Sans" pitchFamily="2" charset="0"/>
            </a:endParaRPr>
          </a:p>
        </p:txBody>
      </p:sp>
      <p:pic>
        <p:nvPicPr>
          <p:cNvPr id="5" name="Picture 4">
            <a:extLst>
              <a:ext uri="{FF2B5EF4-FFF2-40B4-BE49-F238E27FC236}">
                <a16:creationId xmlns:a16="http://schemas.microsoft.com/office/drawing/2014/main" id="{6BD1C1E7-568F-3F5C-3AE5-CF61E13B2704}"/>
              </a:ext>
            </a:extLst>
          </p:cNvPr>
          <p:cNvPicPr>
            <a:picLocks noChangeAspect="1"/>
          </p:cNvPicPr>
          <p:nvPr/>
        </p:nvPicPr>
        <p:blipFill>
          <a:blip r:embed="rId2"/>
          <a:stretch>
            <a:fillRect/>
          </a:stretch>
        </p:blipFill>
        <p:spPr>
          <a:xfrm>
            <a:off x="966460" y="1989426"/>
            <a:ext cx="9487722" cy="4343776"/>
          </a:xfrm>
          <a:prstGeom prst="rect">
            <a:avLst/>
          </a:prstGeom>
        </p:spPr>
      </p:pic>
    </p:spTree>
    <p:extLst>
      <p:ext uri="{BB962C8B-B14F-4D97-AF65-F5344CB8AC3E}">
        <p14:creationId xmlns:p14="http://schemas.microsoft.com/office/powerpoint/2010/main" val="1949388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B32256E-2EB3-3ACF-37E1-218B3F084663}"/>
              </a:ext>
            </a:extLst>
          </p:cNvPr>
          <p:cNvSpPr>
            <a:spLocks noGrp="1"/>
          </p:cNvSpPr>
          <p:nvPr>
            <p:ph type="body" sz="quarter" idx="10"/>
          </p:nvPr>
        </p:nvSpPr>
        <p:spPr/>
        <p:txBody>
          <a:bodyPr/>
          <a:lstStyle/>
          <a:p>
            <a:r>
              <a:rPr lang="es-EC" dirty="0"/>
              <a:t>Distribuciones discretas</a:t>
            </a:r>
          </a:p>
        </p:txBody>
      </p:sp>
    </p:spTree>
    <p:extLst>
      <p:ext uri="{BB962C8B-B14F-4D97-AF65-F5344CB8AC3E}">
        <p14:creationId xmlns:p14="http://schemas.microsoft.com/office/powerpoint/2010/main" val="21689397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0CC66-63E4-ED41-1C7D-26D657722CDB}"/>
              </a:ext>
            </a:extLst>
          </p:cNvPr>
          <p:cNvSpPr>
            <a:spLocks noGrp="1"/>
          </p:cNvSpPr>
          <p:nvPr>
            <p:ph type="title"/>
          </p:nvPr>
        </p:nvSpPr>
        <p:spPr/>
        <p:txBody>
          <a:bodyPr/>
          <a:lstStyle/>
          <a:p>
            <a:r>
              <a:rPr lang="es-ES" noProof="0" dirty="0"/>
              <a:t>Bernoulli y Binomial (Éxito o Fracaso)</a:t>
            </a:r>
            <a:endParaRPr lang="es-EC" noProof="0" dirty="0"/>
          </a:p>
        </p:txBody>
      </p:sp>
      <p:sp>
        <p:nvSpPr>
          <p:cNvPr id="3" name="Text Placeholder 2">
            <a:extLst>
              <a:ext uri="{FF2B5EF4-FFF2-40B4-BE49-F238E27FC236}">
                <a16:creationId xmlns:a16="http://schemas.microsoft.com/office/drawing/2014/main" id="{1243653E-7CF0-2B1D-DC6C-FBB144B765B9}"/>
              </a:ext>
            </a:extLst>
          </p:cNvPr>
          <p:cNvSpPr>
            <a:spLocks noGrp="1"/>
          </p:cNvSpPr>
          <p:nvPr>
            <p:ph type="body" sz="quarter" idx="10"/>
          </p:nvPr>
        </p:nvSpPr>
        <p:spPr>
          <a:xfrm>
            <a:off x="82540" y="808038"/>
            <a:ext cx="7263140" cy="1229106"/>
          </a:xfrm>
        </p:spPr>
        <p:txBody>
          <a:bodyPr/>
          <a:lstStyle/>
          <a:p>
            <a:r>
              <a:rPr lang="es-ES" sz="2000" b="1" noProof="0" dirty="0">
                <a:solidFill>
                  <a:schemeClr val="accent6"/>
                </a:solidFill>
                <a:latin typeface="Open Sans" pitchFamily="2" charset="0"/>
                <a:ea typeface="Open Sans" pitchFamily="2" charset="0"/>
                <a:cs typeface="Open Sans" pitchFamily="2" charset="0"/>
              </a:rPr>
              <a:t>Bernoulli: </a:t>
            </a:r>
            <a:r>
              <a:rPr lang="es-ES" noProof="0" dirty="0">
                <a:latin typeface="Open Sans" pitchFamily="2" charset="0"/>
                <a:ea typeface="Open Sans" pitchFamily="2" charset="0"/>
                <a:cs typeface="Open Sans" pitchFamily="2" charset="0"/>
              </a:rPr>
              <a:t>Un solo intento. (¿Cumple el edificio el código sísmico? 1/0).</a:t>
            </a:r>
          </a:p>
          <a:p>
            <a:endParaRPr lang="es-ES" dirty="0">
              <a:latin typeface="Open Sans" pitchFamily="2" charset="0"/>
              <a:ea typeface="Open Sans" pitchFamily="2" charset="0"/>
              <a:cs typeface="Open Sans" pitchFamily="2" charset="0"/>
            </a:endParaRPr>
          </a:p>
          <a:p>
            <a:endParaRPr lang="es-ES" noProof="0" dirty="0">
              <a:latin typeface="Open Sans" pitchFamily="2" charset="0"/>
              <a:ea typeface="Open Sans" pitchFamily="2" charset="0"/>
              <a:cs typeface="Open Sans" pitchFamily="2" charset="0"/>
            </a:endParaRPr>
          </a:p>
          <a:p>
            <a:endParaRPr lang="es-ES" noProof="0" dirty="0">
              <a:latin typeface="Open Sans" pitchFamily="2" charset="0"/>
              <a:ea typeface="Open Sans" pitchFamily="2" charset="0"/>
              <a:cs typeface="Open Sans" pitchFamily="2" charset="0"/>
            </a:endParaRPr>
          </a:p>
          <a:p>
            <a:endParaRPr lang="es-ES" dirty="0">
              <a:latin typeface="Open Sans" pitchFamily="2" charset="0"/>
              <a:ea typeface="Open Sans" pitchFamily="2" charset="0"/>
              <a:cs typeface="Open Sans" pitchFamily="2" charset="0"/>
            </a:endParaRPr>
          </a:p>
        </p:txBody>
      </p:sp>
      <p:pic>
        <p:nvPicPr>
          <p:cNvPr id="12" name="Picture 11">
            <a:extLst>
              <a:ext uri="{FF2B5EF4-FFF2-40B4-BE49-F238E27FC236}">
                <a16:creationId xmlns:a16="http://schemas.microsoft.com/office/drawing/2014/main" id="{D6703D4C-5F25-B9F3-92CB-F34D73CDF139}"/>
              </a:ext>
            </a:extLst>
          </p:cNvPr>
          <p:cNvPicPr>
            <a:picLocks noChangeAspect="1"/>
          </p:cNvPicPr>
          <p:nvPr/>
        </p:nvPicPr>
        <p:blipFill>
          <a:blip r:embed="rId2"/>
          <a:stretch>
            <a:fillRect/>
          </a:stretch>
        </p:blipFill>
        <p:spPr>
          <a:xfrm>
            <a:off x="748667" y="1614611"/>
            <a:ext cx="5307253" cy="1127293"/>
          </a:xfrm>
          <a:prstGeom prst="rect">
            <a:avLst/>
          </a:prstGeom>
        </p:spPr>
      </p:pic>
      <p:sp>
        <p:nvSpPr>
          <p:cNvPr id="14" name="TextBox 13">
            <a:extLst>
              <a:ext uri="{FF2B5EF4-FFF2-40B4-BE49-F238E27FC236}">
                <a16:creationId xmlns:a16="http://schemas.microsoft.com/office/drawing/2014/main" id="{98F22DC9-1FBD-402A-369E-45F2AAA981B0}"/>
              </a:ext>
            </a:extLst>
          </p:cNvPr>
          <p:cNvSpPr txBox="1"/>
          <p:nvPr/>
        </p:nvSpPr>
        <p:spPr>
          <a:xfrm>
            <a:off x="82539" y="3429794"/>
            <a:ext cx="6130212" cy="646331"/>
          </a:xfrm>
          <a:prstGeom prst="rect">
            <a:avLst/>
          </a:prstGeom>
          <a:noFill/>
        </p:spPr>
        <p:txBody>
          <a:bodyPr wrap="square">
            <a:spAutoFit/>
          </a:bodyPr>
          <a:lstStyle/>
          <a:p>
            <a:r>
              <a:rPr lang="es-ES" sz="2000" b="1" dirty="0">
                <a:solidFill>
                  <a:schemeClr val="accent6"/>
                </a:solidFill>
                <a:latin typeface="Open Sans" pitchFamily="2" charset="0"/>
                <a:ea typeface="Open Sans" pitchFamily="2" charset="0"/>
                <a:cs typeface="Open Sans" pitchFamily="2" charset="0"/>
              </a:rPr>
              <a:t>Binomial: </a:t>
            </a:r>
            <a:r>
              <a:rPr lang="es-ES" sz="1600" dirty="0">
                <a:solidFill>
                  <a:schemeClr val="bg2"/>
                </a:solidFill>
                <a:latin typeface="Open Sans" pitchFamily="2" charset="0"/>
                <a:ea typeface="Open Sans" pitchFamily="2" charset="0"/>
                <a:cs typeface="Open Sans" pitchFamily="2" charset="0"/>
              </a:rPr>
              <a:t>n intentos de Bernoulli. (De 10 viajeros, ¿cuántos usan bici?).</a:t>
            </a:r>
            <a:endParaRPr lang="es-EC" sz="1600" dirty="0">
              <a:solidFill>
                <a:schemeClr val="bg2"/>
              </a:solidFill>
              <a:latin typeface="Open Sans" pitchFamily="2" charset="0"/>
              <a:ea typeface="Open Sans" pitchFamily="2" charset="0"/>
              <a:cs typeface="Open Sans" pitchFamily="2" charset="0"/>
            </a:endParaRPr>
          </a:p>
        </p:txBody>
      </p:sp>
      <p:pic>
        <p:nvPicPr>
          <p:cNvPr id="16" name="Picture 15">
            <a:extLst>
              <a:ext uri="{FF2B5EF4-FFF2-40B4-BE49-F238E27FC236}">
                <a16:creationId xmlns:a16="http://schemas.microsoft.com/office/drawing/2014/main" id="{87ADA809-84E9-1ACF-CE24-46D36E55F00B}"/>
              </a:ext>
            </a:extLst>
          </p:cNvPr>
          <p:cNvPicPr>
            <a:picLocks noChangeAspect="1"/>
          </p:cNvPicPr>
          <p:nvPr/>
        </p:nvPicPr>
        <p:blipFill>
          <a:blip r:embed="rId3"/>
          <a:stretch>
            <a:fillRect/>
          </a:stretch>
        </p:blipFill>
        <p:spPr>
          <a:xfrm>
            <a:off x="417725" y="4358352"/>
            <a:ext cx="5969138" cy="1407358"/>
          </a:xfrm>
          <a:prstGeom prst="rect">
            <a:avLst/>
          </a:prstGeom>
        </p:spPr>
      </p:pic>
      <p:pic>
        <p:nvPicPr>
          <p:cNvPr id="20" name="Picture 19">
            <a:extLst>
              <a:ext uri="{FF2B5EF4-FFF2-40B4-BE49-F238E27FC236}">
                <a16:creationId xmlns:a16="http://schemas.microsoft.com/office/drawing/2014/main" id="{113F4EFC-CE5B-5357-86A2-4CB63FA9BC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2086" y="575677"/>
            <a:ext cx="3359660" cy="2696023"/>
          </a:xfrm>
          <a:prstGeom prst="rect">
            <a:avLst/>
          </a:prstGeom>
        </p:spPr>
      </p:pic>
      <p:pic>
        <p:nvPicPr>
          <p:cNvPr id="22" name="Picture 21">
            <a:extLst>
              <a:ext uri="{FF2B5EF4-FFF2-40B4-BE49-F238E27FC236}">
                <a16:creationId xmlns:a16="http://schemas.microsoft.com/office/drawing/2014/main" id="{49247DB1-7187-05DE-B025-1D5708C0B1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2086" y="3587888"/>
            <a:ext cx="3460391" cy="2696023"/>
          </a:xfrm>
          <a:prstGeom prst="rect">
            <a:avLst/>
          </a:prstGeom>
        </p:spPr>
      </p:pic>
    </p:spTree>
    <p:extLst>
      <p:ext uri="{BB962C8B-B14F-4D97-AF65-F5344CB8AC3E}">
        <p14:creationId xmlns:p14="http://schemas.microsoft.com/office/powerpoint/2010/main" val="3690104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DE691D-9FC7-8E4C-50B6-9AE8712B4C1D}"/>
              </a:ext>
            </a:extLst>
          </p:cNvPr>
          <p:cNvSpPr>
            <a:spLocks noGrp="1"/>
          </p:cNvSpPr>
          <p:nvPr>
            <p:ph type="title"/>
          </p:nvPr>
        </p:nvSpPr>
        <p:spPr/>
        <p:txBody>
          <a:bodyPr/>
          <a:lstStyle/>
          <a:p>
            <a:r>
              <a:rPr lang="es-EC" noProof="0" dirty="0"/>
              <a:t>Geométrica y Poisson</a:t>
            </a:r>
          </a:p>
        </p:txBody>
      </p:sp>
      <p:sp>
        <p:nvSpPr>
          <p:cNvPr id="3" name="Text Placeholder 2">
            <a:extLst>
              <a:ext uri="{FF2B5EF4-FFF2-40B4-BE49-F238E27FC236}">
                <a16:creationId xmlns:a16="http://schemas.microsoft.com/office/drawing/2014/main" id="{A5FA303F-4653-7F65-A311-D6570E031EF5}"/>
              </a:ext>
            </a:extLst>
          </p:cNvPr>
          <p:cNvSpPr>
            <a:spLocks noGrp="1"/>
          </p:cNvSpPr>
          <p:nvPr>
            <p:ph type="body" sz="quarter" idx="10"/>
          </p:nvPr>
        </p:nvSpPr>
        <p:spPr/>
        <p:txBody>
          <a:bodyPr/>
          <a:lstStyle/>
          <a:p>
            <a:r>
              <a:rPr lang="es-ES" sz="2000" b="1" dirty="0">
                <a:solidFill>
                  <a:schemeClr val="accent6"/>
                </a:solidFill>
                <a:latin typeface="Open Sans" pitchFamily="2" charset="0"/>
                <a:ea typeface="Open Sans" pitchFamily="2" charset="0"/>
                <a:cs typeface="Open Sans" pitchFamily="2" charset="0"/>
              </a:rPr>
              <a:t>Geométrica: </a:t>
            </a:r>
            <a:r>
              <a:rPr lang="es-ES" dirty="0">
                <a:latin typeface="Open Sans" pitchFamily="2" charset="0"/>
                <a:ea typeface="Open Sans" pitchFamily="2" charset="0"/>
                <a:cs typeface="Open Sans" pitchFamily="2" charset="0"/>
              </a:rPr>
              <a:t>Cuántos intentos hasta el primer éxito?</a:t>
            </a:r>
          </a:p>
          <a:p>
            <a:endParaRPr lang="es-ES" dirty="0">
              <a:latin typeface="Open Sans" pitchFamily="2" charset="0"/>
              <a:ea typeface="Open Sans" pitchFamily="2" charset="0"/>
              <a:cs typeface="Open Sans" pitchFamily="2" charset="0"/>
            </a:endParaRPr>
          </a:p>
          <a:p>
            <a:endParaRPr lang="es-ES" dirty="0">
              <a:latin typeface="Open Sans" pitchFamily="2" charset="0"/>
              <a:ea typeface="Open Sans" pitchFamily="2" charset="0"/>
              <a:cs typeface="Open Sans" pitchFamily="2" charset="0"/>
            </a:endParaRPr>
          </a:p>
          <a:p>
            <a:endParaRPr lang="es-ES" dirty="0">
              <a:latin typeface="Open Sans" pitchFamily="2" charset="0"/>
              <a:ea typeface="Open Sans" pitchFamily="2" charset="0"/>
              <a:cs typeface="Open Sans" pitchFamily="2" charset="0"/>
            </a:endParaRPr>
          </a:p>
          <a:p>
            <a:endParaRPr lang="es-ES" dirty="0">
              <a:latin typeface="Open Sans" pitchFamily="2" charset="0"/>
              <a:ea typeface="Open Sans" pitchFamily="2" charset="0"/>
              <a:cs typeface="Open Sans" pitchFamily="2" charset="0"/>
            </a:endParaRPr>
          </a:p>
          <a:p>
            <a:endParaRPr lang="es-ES" dirty="0">
              <a:latin typeface="Open Sans" pitchFamily="2" charset="0"/>
              <a:ea typeface="Open Sans" pitchFamily="2" charset="0"/>
              <a:cs typeface="Open Sans" pitchFamily="2" charset="0"/>
            </a:endParaRPr>
          </a:p>
          <a:p>
            <a:endParaRPr lang="es-ES" dirty="0">
              <a:latin typeface="Open Sans" pitchFamily="2" charset="0"/>
              <a:ea typeface="Open Sans" pitchFamily="2" charset="0"/>
              <a:cs typeface="Open Sans" pitchFamily="2" charset="0"/>
            </a:endParaRPr>
          </a:p>
          <a:p>
            <a:endParaRPr lang="es-ES" dirty="0">
              <a:latin typeface="Open Sans" pitchFamily="2" charset="0"/>
              <a:ea typeface="Open Sans" pitchFamily="2" charset="0"/>
              <a:cs typeface="Open Sans" pitchFamily="2" charset="0"/>
            </a:endParaRPr>
          </a:p>
          <a:p>
            <a:r>
              <a:rPr lang="es-ES" sz="2000" b="1" dirty="0">
                <a:solidFill>
                  <a:schemeClr val="accent6"/>
                </a:solidFill>
                <a:latin typeface="Open Sans" pitchFamily="2" charset="0"/>
                <a:ea typeface="Open Sans" pitchFamily="2" charset="0"/>
                <a:cs typeface="Open Sans" pitchFamily="2" charset="0"/>
              </a:rPr>
              <a:t>Poisson: </a:t>
            </a:r>
            <a:r>
              <a:rPr lang="es-ES" dirty="0">
                <a:latin typeface="Open Sans" pitchFamily="2" charset="0"/>
                <a:ea typeface="Open Sans" pitchFamily="2" charset="0"/>
                <a:cs typeface="Open Sans" pitchFamily="2" charset="0"/>
              </a:rPr>
              <a:t>Conteo de eventos en tiempo/espacio fijo.</a:t>
            </a:r>
          </a:p>
          <a:p>
            <a:endParaRPr lang="es-EC" noProof="0" dirty="0"/>
          </a:p>
        </p:txBody>
      </p:sp>
      <p:pic>
        <p:nvPicPr>
          <p:cNvPr id="7" name="Picture 6">
            <a:extLst>
              <a:ext uri="{FF2B5EF4-FFF2-40B4-BE49-F238E27FC236}">
                <a16:creationId xmlns:a16="http://schemas.microsoft.com/office/drawing/2014/main" id="{CAB47068-25D4-5258-724D-C25CF5AE0815}"/>
              </a:ext>
            </a:extLst>
          </p:cNvPr>
          <p:cNvPicPr>
            <a:picLocks noChangeAspect="1"/>
          </p:cNvPicPr>
          <p:nvPr/>
        </p:nvPicPr>
        <p:blipFill>
          <a:blip r:embed="rId2"/>
          <a:stretch>
            <a:fillRect/>
          </a:stretch>
        </p:blipFill>
        <p:spPr>
          <a:xfrm>
            <a:off x="1306640" y="1462705"/>
            <a:ext cx="5010184" cy="1159853"/>
          </a:xfrm>
          <a:prstGeom prst="rect">
            <a:avLst/>
          </a:prstGeom>
        </p:spPr>
      </p:pic>
      <p:pic>
        <p:nvPicPr>
          <p:cNvPr id="9" name="Picture 8">
            <a:extLst>
              <a:ext uri="{FF2B5EF4-FFF2-40B4-BE49-F238E27FC236}">
                <a16:creationId xmlns:a16="http://schemas.microsoft.com/office/drawing/2014/main" id="{8857E08B-4E78-770B-D944-080511181E58}"/>
              </a:ext>
            </a:extLst>
          </p:cNvPr>
          <p:cNvPicPr>
            <a:picLocks noChangeAspect="1"/>
          </p:cNvPicPr>
          <p:nvPr/>
        </p:nvPicPr>
        <p:blipFill>
          <a:blip r:embed="rId3"/>
          <a:stretch>
            <a:fillRect/>
          </a:stretch>
        </p:blipFill>
        <p:spPr>
          <a:xfrm>
            <a:off x="1480645" y="3989848"/>
            <a:ext cx="4724974" cy="1407035"/>
          </a:xfrm>
          <a:prstGeom prst="rect">
            <a:avLst/>
          </a:prstGeom>
        </p:spPr>
      </p:pic>
      <p:pic>
        <p:nvPicPr>
          <p:cNvPr id="12" name="Picture 11">
            <a:extLst>
              <a:ext uri="{FF2B5EF4-FFF2-40B4-BE49-F238E27FC236}">
                <a16:creationId xmlns:a16="http://schemas.microsoft.com/office/drawing/2014/main" id="{187C500F-21D6-2B78-7409-0648096B2B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0350" y="550133"/>
            <a:ext cx="3475975" cy="2745779"/>
          </a:xfrm>
          <a:prstGeom prst="rect">
            <a:avLst/>
          </a:prstGeom>
        </p:spPr>
      </p:pic>
      <p:pic>
        <p:nvPicPr>
          <p:cNvPr id="14" name="Picture 13">
            <a:extLst>
              <a:ext uri="{FF2B5EF4-FFF2-40B4-BE49-F238E27FC236}">
                <a16:creationId xmlns:a16="http://schemas.microsoft.com/office/drawing/2014/main" id="{7506AD3F-EC46-4266-BAFF-46139CEC67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2072" y="3429794"/>
            <a:ext cx="3524253" cy="2745779"/>
          </a:xfrm>
          <a:prstGeom prst="rect">
            <a:avLst/>
          </a:prstGeom>
        </p:spPr>
      </p:pic>
    </p:spTree>
    <p:extLst>
      <p:ext uri="{BB962C8B-B14F-4D97-AF65-F5344CB8AC3E}">
        <p14:creationId xmlns:p14="http://schemas.microsoft.com/office/powerpoint/2010/main" val="24804299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DF3B2-E660-FC12-AD5A-1946C138BBDE}"/>
              </a:ext>
            </a:extLst>
          </p:cNvPr>
          <p:cNvSpPr>
            <a:spLocks noGrp="1"/>
          </p:cNvSpPr>
          <p:nvPr>
            <p:ph type="title"/>
          </p:nvPr>
        </p:nvSpPr>
        <p:spPr/>
        <p:txBody>
          <a:bodyPr/>
          <a:lstStyle/>
          <a:p>
            <a:r>
              <a:rPr lang="es-EC" noProof="0" dirty="0"/>
              <a:t>Distribuciones continuas</a:t>
            </a:r>
          </a:p>
        </p:txBody>
      </p:sp>
      <p:sp>
        <p:nvSpPr>
          <p:cNvPr id="3" name="Text Placeholder 2">
            <a:extLst>
              <a:ext uri="{FF2B5EF4-FFF2-40B4-BE49-F238E27FC236}">
                <a16:creationId xmlns:a16="http://schemas.microsoft.com/office/drawing/2014/main" id="{803C73CE-6234-C6F9-7BAF-03BFEA06D660}"/>
              </a:ext>
            </a:extLst>
          </p:cNvPr>
          <p:cNvSpPr>
            <a:spLocks noGrp="1"/>
          </p:cNvSpPr>
          <p:nvPr>
            <p:ph type="body" sz="quarter" idx="10"/>
          </p:nvPr>
        </p:nvSpPr>
        <p:spPr>
          <a:xfrm>
            <a:off x="89682" y="705402"/>
            <a:ext cx="6861624" cy="4114800"/>
          </a:xfrm>
        </p:spPr>
        <p:txBody>
          <a:bodyPr/>
          <a:lstStyle/>
          <a:p>
            <a:r>
              <a:rPr lang="en-GB" sz="2000" b="1" dirty="0" err="1">
                <a:solidFill>
                  <a:schemeClr val="accent6"/>
                </a:solidFill>
                <a:latin typeface="Open Sans" pitchFamily="2" charset="0"/>
                <a:ea typeface="Open Sans" pitchFamily="2" charset="0"/>
                <a:cs typeface="Open Sans" pitchFamily="2" charset="0"/>
              </a:rPr>
              <a:t>Uniforme</a:t>
            </a:r>
            <a:r>
              <a:rPr lang="en-GB" sz="2000" b="1" dirty="0">
                <a:solidFill>
                  <a:schemeClr val="accent6"/>
                </a:solidFill>
                <a:latin typeface="Open Sans" pitchFamily="2" charset="0"/>
                <a:ea typeface="Open Sans" pitchFamily="2" charset="0"/>
                <a:cs typeface="Open Sans" pitchFamily="2" charset="0"/>
              </a:rPr>
              <a:t>:  </a:t>
            </a:r>
            <a:r>
              <a:rPr lang="es-ES" dirty="0">
                <a:latin typeface="Open Sans" pitchFamily="2" charset="0"/>
                <a:ea typeface="Open Sans" pitchFamily="2" charset="0"/>
                <a:cs typeface="Open Sans" pitchFamily="2" charset="0"/>
              </a:rPr>
              <a:t>Todos los resultados en [a, b] son igual de probables.</a:t>
            </a:r>
          </a:p>
          <a:p>
            <a:endParaRPr lang="es-ES" dirty="0">
              <a:latin typeface="Open Sans" pitchFamily="2" charset="0"/>
              <a:ea typeface="Open Sans" pitchFamily="2" charset="0"/>
              <a:cs typeface="Open Sans" pitchFamily="2" charset="0"/>
            </a:endParaRPr>
          </a:p>
          <a:p>
            <a:endParaRPr lang="es-ES" dirty="0">
              <a:latin typeface="Open Sans" pitchFamily="2" charset="0"/>
              <a:ea typeface="Open Sans" pitchFamily="2" charset="0"/>
              <a:cs typeface="Open Sans" pitchFamily="2" charset="0"/>
            </a:endParaRPr>
          </a:p>
          <a:p>
            <a:endParaRPr lang="es-ES" dirty="0">
              <a:latin typeface="Open Sans" pitchFamily="2" charset="0"/>
              <a:ea typeface="Open Sans" pitchFamily="2" charset="0"/>
              <a:cs typeface="Open Sans" pitchFamily="2" charset="0"/>
            </a:endParaRPr>
          </a:p>
          <a:p>
            <a:endParaRPr lang="es-ES" dirty="0">
              <a:latin typeface="Open Sans" pitchFamily="2" charset="0"/>
              <a:ea typeface="Open Sans" pitchFamily="2" charset="0"/>
              <a:cs typeface="Open Sans" pitchFamily="2" charset="0"/>
            </a:endParaRPr>
          </a:p>
          <a:p>
            <a:endParaRPr lang="es-ES" dirty="0">
              <a:latin typeface="Open Sans" pitchFamily="2" charset="0"/>
              <a:ea typeface="Open Sans" pitchFamily="2" charset="0"/>
              <a:cs typeface="Open Sans" pitchFamily="2" charset="0"/>
            </a:endParaRPr>
          </a:p>
          <a:p>
            <a:r>
              <a:rPr lang="en-GB" sz="2000" b="1" dirty="0">
                <a:solidFill>
                  <a:schemeClr val="accent6"/>
                </a:solidFill>
                <a:latin typeface="Open Sans" pitchFamily="2" charset="0"/>
                <a:ea typeface="Open Sans" pitchFamily="2" charset="0"/>
                <a:cs typeface="Open Sans" pitchFamily="2" charset="0"/>
              </a:rPr>
              <a:t>Exponencial:</a:t>
            </a:r>
            <a:r>
              <a:rPr lang="en-GB" dirty="0"/>
              <a:t> </a:t>
            </a:r>
            <a:r>
              <a:rPr lang="en-GB" dirty="0">
                <a:latin typeface="Open Sans" pitchFamily="2" charset="0"/>
                <a:ea typeface="Open Sans" pitchFamily="2" charset="0"/>
                <a:cs typeface="Open Sans" pitchFamily="2" charset="0"/>
              </a:rPr>
              <a:t>(Tiempo entre </a:t>
            </a:r>
            <a:r>
              <a:rPr lang="en-GB" dirty="0" err="1">
                <a:latin typeface="Open Sans" pitchFamily="2" charset="0"/>
                <a:ea typeface="Open Sans" pitchFamily="2" charset="0"/>
                <a:cs typeface="Open Sans" pitchFamily="2" charset="0"/>
              </a:rPr>
              <a:t>eventos</a:t>
            </a:r>
            <a:r>
              <a:rPr lang="en-GB" dirty="0">
                <a:latin typeface="Open Sans" pitchFamily="2" charset="0"/>
                <a:ea typeface="Open Sans" pitchFamily="2" charset="0"/>
                <a:cs typeface="Open Sans" pitchFamily="2" charset="0"/>
              </a:rPr>
              <a:t>) </a:t>
            </a:r>
            <a:r>
              <a:rPr lang="es-ES" dirty="0">
                <a:latin typeface="Open Sans" pitchFamily="2" charset="0"/>
                <a:ea typeface="Open Sans" pitchFamily="2" charset="0"/>
                <a:cs typeface="Open Sans" pitchFamily="2" charset="0"/>
              </a:rPr>
              <a:t>El tiempo de espera entre eventos de Poisson.</a:t>
            </a:r>
          </a:p>
          <a:p>
            <a:endParaRPr lang="es-ES" sz="2000" b="1" dirty="0">
              <a:solidFill>
                <a:schemeClr val="accent6"/>
              </a:solidFill>
              <a:latin typeface="Open Sans" pitchFamily="2" charset="0"/>
              <a:ea typeface="Open Sans" pitchFamily="2" charset="0"/>
              <a:cs typeface="Open Sans" pitchFamily="2" charset="0"/>
            </a:endParaRPr>
          </a:p>
          <a:p>
            <a:endParaRPr lang="es-ES" sz="2000" b="1" dirty="0">
              <a:solidFill>
                <a:schemeClr val="accent6"/>
              </a:solidFill>
              <a:latin typeface="Open Sans" pitchFamily="2" charset="0"/>
              <a:ea typeface="Open Sans" pitchFamily="2" charset="0"/>
              <a:cs typeface="Open Sans" pitchFamily="2" charset="0"/>
            </a:endParaRPr>
          </a:p>
          <a:p>
            <a:endParaRPr lang="es-ES" sz="2000" b="1" dirty="0">
              <a:solidFill>
                <a:schemeClr val="accent6"/>
              </a:solidFill>
              <a:latin typeface="Open Sans" pitchFamily="2" charset="0"/>
              <a:ea typeface="Open Sans" pitchFamily="2" charset="0"/>
              <a:cs typeface="Open Sans" pitchFamily="2" charset="0"/>
            </a:endParaRPr>
          </a:p>
          <a:p>
            <a:endParaRPr lang="es-ES" sz="2000" b="1" dirty="0">
              <a:solidFill>
                <a:schemeClr val="accent6"/>
              </a:solidFill>
              <a:latin typeface="Open Sans" pitchFamily="2" charset="0"/>
              <a:ea typeface="Open Sans" pitchFamily="2" charset="0"/>
              <a:cs typeface="Open Sans" pitchFamily="2" charset="0"/>
            </a:endParaRPr>
          </a:p>
          <a:p>
            <a:r>
              <a:rPr lang="es-ES" sz="2000" b="1" dirty="0">
                <a:solidFill>
                  <a:schemeClr val="accent6"/>
                </a:solidFill>
                <a:latin typeface="Open Sans" pitchFamily="2" charset="0"/>
                <a:ea typeface="Open Sans" pitchFamily="2" charset="0"/>
                <a:cs typeface="Open Sans" pitchFamily="2" charset="0"/>
              </a:rPr>
              <a:t>Normal / Gaussiana: </a:t>
            </a:r>
            <a:r>
              <a:rPr lang="es-ES" dirty="0">
                <a:latin typeface="Open Sans" pitchFamily="2" charset="0"/>
                <a:ea typeface="Open Sans" pitchFamily="2" charset="0"/>
                <a:cs typeface="Open Sans" pitchFamily="2" charset="0"/>
              </a:rPr>
              <a:t>(La reina de las distribuciones)</a:t>
            </a:r>
          </a:p>
          <a:p>
            <a:r>
              <a:rPr lang="es-ES" dirty="0">
                <a:latin typeface="Open Sans" pitchFamily="2" charset="0"/>
                <a:ea typeface="Open Sans" pitchFamily="2" charset="0"/>
                <a:cs typeface="Open Sans" pitchFamily="2" charset="0"/>
              </a:rPr>
              <a:t>Simétrica, forma de campana. Definida por Media y Desviación.</a:t>
            </a:r>
          </a:p>
          <a:p>
            <a:endParaRPr lang="es-EC" noProof="0" dirty="0"/>
          </a:p>
        </p:txBody>
      </p:sp>
      <p:pic>
        <p:nvPicPr>
          <p:cNvPr id="9" name="Picture 8">
            <a:extLst>
              <a:ext uri="{FF2B5EF4-FFF2-40B4-BE49-F238E27FC236}">
                <a16:creationId xmlns:a16="http://schemas.microsoft.com/office/drawing/2014/main" id="{BD56445E-10C3-8E67-8B05-5144D75099EB}"/>
              </a:ext>
            </a:extLst>
          </p:cNvPr>
          <p:cNvPicPr>
            <a:picLocks noChangeAspect="1"/>
          </p:cNvPicPr>
          <p:nvPr/>
        </p:nvPicPr>
        <p:blipFill>
          <a:blip r:embed="rId3"/>
          <a:stretch>
            <a:fillRect/>
          </a:stretch>
        </p:blipFill>
        <p:spPr>
          <a:xfrm>
            <a:off x="2287387" y="1096859"/>
            <a:ext cx="3406435" cy="1120237"/>
          </a:xfrm>
          <a:prstGeom prst="rect">
            <a:avLst/>
          </a:prstGeom>
        </p:spPr>
      </p:pic>
      <p:pic>
        <p:nvPicPr>
          <p:cNvPr id="11" name="Picture 10">
            <a:extLst>
              <a:ext uri="{FF2B5EF4-FFF2-40B4-BE49-F238E27FC236}">
                <a16:creationId xmlns:a16="http://schemas.microsoft.com/office/drawing/2014/main" id="{8E8DE19F-C3E8-DF37-119C-67F4987BF3A5}"/>
              </a:ext>
            </a:extLst>
          </p:cNvPr>
          <p:cNvPicPr>
            <a:picLocks noChangeAspect="1"/>
          </p:cNvPicPr>
          <p:nvPr/>
        </p:nvPicPr>
        <p:blipFill>
          <a:blip r:embed="rId4"/>
          <a:stretch>
            <a:fillRect/>
          </a:stretch>
        </p:blipFill>
        <p:spPr>
          <a:xfrm>
            <a:off x="2542679" y="3030926"/>
            <a:ext cx="2895851" cy="975445"/>
          </a:xfrm>
          <a:prstGeom prst="rect">
            <a:avLst/>
          </a:prstGeom>
        </p:spPr>
      </p:pic>
      <p:pic>
        <p:nvPicPr>
          <p:cNvPr id="13" name="Picture 12">
            <a:extLst>
              <a:ext uri="{FF2B5EF4-FFF2-40B4-BE49-F238E27FC236}">
                <a16:creationId xmlns:a16="http://schemas.microsoft.com/office/drawing/2014/main" id="{FF8D51A1-B96C-BE38-5824-CDB4F815389C}"/>
              </a:ext>
            </a:extLst>
          </p:cNvPr>
          <p:cNvPicPr>
            <a:picLocks noChangeAspect="1"/>
          </p:cNvPicPr>
          <p:nvPr/>
        </p:nvPicPr>
        <p:blipFill>
          <a:blip r:embed="rId5"/>
          <a:stretch>
            <a:fillRect/>
          </a:stretch>
        </p:blipFill>
        <p:spPr>
          <a:xfrm>
            <a:off x="2435505" y="5330856"/>
            <a:ext cx="3520745" cy="1143099"/>
          </a:xfrm>
          <a:prstGeom prst="rect">
            <a:avLst/>
          </a:prstGeom>
        </p:spPr>
      </p:pic>
      <p:pic>
        <p:nvPicPr>
          <p:cNvPr id="15" name="Picture 14">
            <a:extLst>
              <a:ext uri="{FF2B5EF4-FFF2-40B4-BE49-F238E27FC236}">
                <a16:creationId xmlns:a16="http://schemas.microsoft.com/office/drawing/2014/main" id="{3918A79C-3A7F-AD03-E811-1AA3E19BD02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0132" y="4513967"/>
            <a:ext cx="2456816" cy="1940714"/>
          </a:xfrm>
          <a:prstGeom prst="rect">
            <a:avLst/>
          </a:prstGeom>
        </p:spPr>
      </p:pic>
      <p:pic>
        <p:nvPicPr>
          <p:cNvPr id="17" name="Picture 16">
            <a:extLst>
              <a:ext uri="{FF2B5EF4-FFF2-40B4-BE49-F238E27FC236}">
                <a16:creationId xmlns:a16="http://schemas.microsoft.com/office/drawing/2014/main" id="{03F109AE-95CF-0824-BA93-8F7401D833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6009" y="404907"/>
            <a:ext cx="2490939" cy="1940714"/>
          </a:xfrm>
          <a:prstGeom prst="rect">
            <a:avLst/>
          </a:prstGeom>
        </p:spPr>
      </p:pic>
      <p:pic>
        <p:nvPicPr>
          <p:cNvPr id="19" name="Picture 18">
            <a:extLst>
              <a:ext uri="{FF2B5EF4-FFF2-40B4-BE49-F238E27FC236}">
                <a16:creationId xmlns:a16="http://schemas.microsoft.com/office/drawing/2014/main" id="{6204394D-EEC0-A49E-87D4-F89F89CAC0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38520" y="2413137"/>
            <a:ext cx="2418428" cy="1940714"/>
          </a:xfrm>
          <a:prstGeom prst="rect">
            <a:avLst/>
          </a:prstGeom>
        </p:spPr>
      </p:pic>
    </p:spTree>
    <p:extLst>
      <p:ext uri="{BB962C8B-B14F-4D97-AF65-F5344CB8AC3E}">
        <p14:creationId xmlns:p14="http://schemas.microsoft.com/office/powerpoint/2010/main" val="1898623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tabLst>
                <a:tab pos="2931892" algn="l"/>
              </a:tabLst>
            </a:pPr>
            <a:r>
              <a:rPr lang="es" spc="-35" dirty="0"/>
              <a:t>NumpyArrays  - </a:t>
            </a:r>
            <a:r>
              <a:rPr lang="es" spc="-35" dirty="0">
                <a:solidFill>
                  <a:schemeClr val="accent6"/>
                </a:solidFill>
              </a:rPr>
              <a:t>Dimensión, Forma, Tamaño, Tipo</a:t>
            </a:r>
          </a:p>
        </p:txBody>
      </p:sp>
      <p:graphicFrame>
        <p:nvGraphicFramePr>
          <p:cNvPr id="4" name="object 4"/>
          <p:cNvGraphicFramePr>
            <a:graphicFrameLocks noGrp="1"/>
          </p:cNvGraphicFramePr>
          <p:nvPr/>
        </p:nvGraphicFramePr>
        <p:xfrm>
          <a:off x="5866976" y="2154245"/>
          <a:ext cx="3000801" cy="3326397"/>
        </p:xfrm>
        <a:graphic>
          <a:graphicData uri="http://schemas.openxmlformats.org/drawingml/2006/table">
            <a:tbl>
              <a:tblPr firstRow="1" bandRow="1">
                <a:tableStyleId>{2D5ABB26-0587-4C30-8999-92F81FD0307C}</a:tableStyleId>
              </a:tblPr>
              <a:tblGrid>
                <a:gridCol w="1627338">
                  <a:extLst>
                    <a:ext uri="{9D8B030D-6E8A-4147-A177-3AD203B41FA5}">
                      <a16:colId xmlns:a16="http://schemas.microsoft.com/office/drawing/2014/main" val="20000"/>
                    </a:ext>
                  </a:extLst>
                </a:gridCol>
                <a:gridCol w="1373463">
                  <a:extLst>
                    <a:ext uri="{9D8B030D-6E8A-4147-A177-3AD203B41FA5}">
                      <a16:colId xmlns:a16="http://schemas.microsoft.com/office/drawing/2014/main" val="20001"/>
                    </a:ext>
                  </a:extLst>
                </a:gridCol>
              </a:tblGrid>
              <a:tr h="479823">
                <a:tc>
                  <a:txBody>
                    <a:bodyPr/>
                    <a:lstStyle/>
                    <a:p>
                      <a:pPr marL="31750">
                        <a:lnSpc>
                          <a:spcPts val="3679"/>
                        </a:lnSpc>
                      </a:pPr>
                      <a:r>
                        <a:rPr lang="es" sz="3200" spc="-10" dirty="0">
                          <a:solidFill>
                            <a:schemeClr val="bg1">
                              <a:lumMod val="50000"/>
                              <a:lumOff val="50000"/>
                            </a:schemeClr>
                          </a:solidFill>
                          <a:latin typeface="Cambria Math"/>
                          <a:cs typeface="Cambria Math"/>
                        </a:rPr>
                        <a:t>X.ndim</a:t>
                      </a:r>
                      <a:endParaRPr sz="3200" dirty="0">
                        <a:solidFill>
                          <a:schemeClr val="bg1">
                            <a:lumMod val="50000"/>
                            <a:lumOff val="50000"/>
                          </a:schemeClr>
                        </a:solidFill>
                        <a:latin typeface="Cambria Math"/>
                        <a:cs typeface="Cambria Math"/>
                      </a:endParaRPr>
                    </a:p>
                  </a:txBody>
                  <a:tcPr marL="0" marR="0" marT="0" marB="0"/>
                </a:tc>
                <a:tc>
                  <a:txBody>
                    <a:bodyPr/>
                    <a:lstStyle/>
                    <a:p>
                      <a:pPr marL="232410">
                        <a:lnSpc>
                          <a:spcPts val="3679"/>
                        </a:lnSpc>
                      </a:pPr>
                      <a:r>
                        <a:rPr lang="es" sz="3200" spc="-50">
                          <a:solidFill>
                            <a:schemeClr val="bg1">
                              <a:lumMod val="50000"/>
                              <a:lumOff val="50000"/>
                            </a:schemeClr>
                          </a:solidFill>
                          <a:latin typeface="Cambria Math"/>
                          <a:cs typeface="Cambria Math"/>
                        </a:rPr>
                        <a:t>2</a:t>
                      </a:r>
                      <a:endParaRPr sz="3200">
                        <a:solidFill>
                          <a:schemeClr val="bg1">
                            <a:lumMod val="50000"/>
                            <a:lumOff val="50000"/>
                          </a:schemeClr>
                        </a:solidFill>
                        <a:latin typeface="Cambria Math"/>
                        <a:cs typeface="Cambria Math"/>
                      </a:endParaRPr>
                    </a:p>
                  </a:txBody>
                  <a:tcPr marL="0" marR="0" marT="0" marB="0"/>
                </a:tc>
                <a:extLst>
                  <a:ext uri="{0D108BD9-81ED-4DB2-BD59-A6C34878D82A}">
                    <a16:rowId xmlns:a16="http://schemas.microsoft.com/office/drawing/2014/main" val="10000"/>
                  </a:ext>
                </a:extLst>
              </a:tr>
              <a:tr h="488709">
                <a:tc>
                  <a:txBody>
                    <a:bodyPr/>
                    <a:lstStyle/>
                    <a:p>
                      <a:pPr marL="31750">
                        <a:lnSpc>
                          <a:spcPts val="3715"/>
                        </a:lnSpc>
                      </a:pPr>
                      <a:r>
                        <a:rPr lang="es" sz="3200" spc="-10">
                          <a:solidFill>
                            <a:schemeClr val="bg1">
                              <a:lumMod val="50000"/>
                              <a:lumOff val="50000"/>
                            </a:schemeClr>
                          </a:solidFill>
                          <a:latin typeface="Cambria Math"/>
                          <a:cs typeface="Cambria Math"/>
                        </a:rPr>
                        <a:t>X.Shape</a:t>
                      </a:r>
                      <a:endParaRPr sz="3200">
                        <a:solidFill>
                          <a:schemeClr val="bg1">
                            <a:lumMod val="50000"/>
                            <a:lumOff val="50000"/>
                          </a:schemeClr>
                        </a:solidFill>
                        <a:latin typeface="Cambria Math"/>
                        <a:cs typeface="Cambria Math"/>
                      </a:endParaRPr>
                    </a:p>
                  </a:txBody>
                  <a:tcPr marL="0" marR="0" marT="0" marB="0"/>
                </a:tc>
                <a:tc>
                  <a:txBody>
                    <a:bodyPr/>
                    <a:lstStyle/>
                    <a:p>
                      <a:pPr marL="232410">
                        <a:lnSpc>
                          <a:spcPts val="3715"/>
                        </a:lnSpc>
                      </a:pPr>
                      <a:r>
                        <a:rPr lang="es" sz="3200" spc="-10">
                          <a:solidFill>
                            <a:schemeClr val="bg1">
                              <a:lumMod val="50000"/>
                              <a:lumOff val="50000"/>
                            </a:schemeClr>
                          </a:solidFill>
                          <a:latin typeface="Cambria Math"/>
                          <a:cs typeface="Cambria Math"/>
                        </a:rPr>
                        <a:t>(3,3)</a:t>
                      </a:r>
                      <a:endParaRPr sz="3200">
                        <a:solidFill>
                          <a:schemeClr val="bg1">
                            <a:lumMod val="50000"/>
                            <a:lumOff val="50000"/>
                          </a:schemeClr>
                        </a:solidFill>
                        <a:latin typeface="Cambria Math"/>
                        <a:cs typeface="Cambria Math"/>
                      </a:endParaRPr>
                    </a:p>
                  </a:txBody>
                  <a:tcPr marL="0" marR="0" marT="0" marB="0"/>
                </a:tc>
                <a:extLst>
                  <a:ext uri="{0D108BD9-81ED-4DB2-BD59-A6C34878D82A}">
                    <a16:rowId xmlns:a16="http://schemas.microsoft.com/office/drawing/2014/main" val="10001"/>
                  </a:ext>
                </a:extLst>
              </a:tr>
              <a:tr h="488709">
                <a:tc>
                  <a:txBody>
                    <a:bodyPr/>
                    <a:lstStyle/>
                    <a:p>
                      <a:pPr marL="31750">
                        <a:lnSpc>
                          <a:spcPts val="3750"/>
                        </a:lnSpc>
                      </a:pPr>
                      <a:r>
                        <a:rPr lang="es" sz="3200" spc="-10">
                          <a:solidFill>
                            <a:schemeClr val="bg1">
                              <a:lumMod val="50000"/>
                              <a:lumOff val="50000"/>
                            </a:schemeClr>
                          </a:solidFill>
                          <a:latin typeface="Cambria Math"/>
                          <a:cs typeface="Cambria Math"/>
                        </a:rPr>
                        <a:t>X.Size</a:t>
                      </a:r>
                      <a:endParaRPr sz="3200">
                        <a:solidFill>
                          <a:schemeClr val="bg1">
                            <a:lumMod val="50000"/>
                            <a:lumOff val="50000"/>
                          </a:schemeClr>
                        </a:solidFill>
                        <a:latin typeface="Cambria Math"/>
                        <a:cs typeface="Cambria Math"/>
                      </a:endParaRPr>
                    </a:p>
                  </a:txBody>
                  <a:tcPr marL="0" marR="0" marT="0" marB="0"/>
                </a:tc>
                <a:tc>
                  <a:txBody>
                    <a:bodyPr/>
                    <a:lstStyle/>
                    <a:p>
                      <a:pPr marL="232410">
                        <a:lnSpc>
                          <a:spcPts val="3750"/>
                        </a:lnSpc>
                      </a:pPr>
                      <a:r>
                        <a:rPr lang="es" sz="3200" spc="-50">
                          <a:solidFill>
                            <a:schemeClr val="bg1">
                              <a:lumMod val="50000"/>
                              <a:lumOff val="50000"/>
                            </a:schemeClr>
                          </a:solidFill>
                          <a:latin typeface="Cambria Math"/>
                          <a:cs typeface="Cambria Math"/>
                        </a:rPr>
                        <a:t>9</a:t>
                      </a:r>
                      <a:endParaRPr sz="3200">
                        <a:solidFill>
                          <a:schemeClr val="bg1">
                            <a:lumMod val="50000"/>
                            <a:lumOff val="50000"/>
                          </a:schemeClr>
                        </a:solidFill>
                        <a:latin typeface="Cambria Math"/>
                        <a:cs typeface="Cambria Math"/>
                      </a:endParaRPr>
                    </a:p>
                  </a:txBody>
                  <a:tcPr marL="0" marR="0" marT="0" marB="0"/>
                </a:tc>
                <a:extLst>
                  <a:ext uri="{0D108BD9-81ED-4DB2-BD59-A6C34878D82A}">
                    <a16:rowId xmlns:a16="http://schemas.microsoft.com/office/drawing/2014/main" val="10002"/>
                  </a:ext>
                </a:extLst>
              </a:tr>
              <a:tr h="936799">
                <a:tc>
                  <a:txBody>
                    <a:bodyPr/>
                    <a:lstStyle/>
                    <a:p>
                      <a:pPr marL="31750">
                        <a:lnSpc>
                          <a:spcPts val="3715"/>
                        </a:lnSpc>
                      </a:pPr>
                      <a:r>
                        <a:rPr lang="es" sz="3200" spc="-10">
                          <a:solidFill>
                            <a:schemeClr val="bg1">
                              <a:lumMod val="50000"/>
                              <a:lumOff val="50000"/>
                            </a:schemeClr>
                          </a:solidFill>
                          <a:latin typeface="Cambria Math"/>
                          <a:cs typeface="Cambria Math"/>
                        </a:rPr>
                        <a:t>X.Dtype</a:t>
                      </a:r>
                      <a:endParaRPr sz="3200">
                        <a:solidFill>
                          <a:schemeClr val="bg1">
                            <a:lumMod val="50000"/>
                            <a:lumOff val="50000"/>
                          </a:schemeClr>
                        </a:solidFill>
                        <a:latin typeface="Cambria Math"/>
                        <a:cs typeface="Cambria Math"/>
                      </a:endParaRPr>
                    </a:p>
                  </a:txBody>
                  <a:tcPr marL="0" marR="0" marT="0" marB="0"/>
                </a:tc>
                <a:tc>
                  <a:txBody>
                    <a:bodyPr/>
                    <a:lstStyle/>
                    <a:p>
                      <a:pPr marL="232410">
                        <a:lnSpc>
                          <a:spcPts val="3715"/>
                        </a:lnSpc>
                      </a:pPr>
                      <a:r>
                        <a:rPr lang="es" sz="3200" spc="-10">
                          <a:solidFill>
                            <a:schemeClr val="bg1">
                              <a:lumMod val="50000"/>
                              <a:lumOff val="50000"/>
                            </a:schemeClr>
                          </a:solidFill>
                          <a:latin typeface="Cambria Math"/>
                          <a:cs typeface="Cambria Math"/>
                        </a:rPr>
                        <a:t>'int64'</a:t>
                      </a:r>
                      <a:endParaRPr sz="3200">
                        <a:solidFill>
                          <a:schemeClr val="bg1">
                            <a:lumMod val="50000"/>
                            <a:lumOff val="50000"/>
                          </a:schemeClr>
                        </a:solidFill>
                        <a:latin typeface="Cambria Math"/>
                        <a:cs typeface="Cambria Math"/>
                      </a:endParaRPr>
                    </a:p>
                  </a:txBody>
                  <a:tcPr marL="0" marR="0" marT="0" marB="0"/>
                </a:tc>
                <a:extLst>
                  <a:ext uri="{0D108BD9-81ED-4DB2-BD59-A6C34878D82A}">
                    <a16:rowId xmlns:a16="http://schemas.microsoft.com/office/drawing/2014/main" val="10003"/>
                  </a:ext>
                </a:extLst>
              </a:tr>
              <a:tr h="932357">
                <a:tc>
                  <a:txBody>
                    <a:bodyPr/>
                    <a:lstStyle/>
                    <a:p>
                      <a:pPr marL="31750">
                        <a:lnSpc>
                          <a:spcPts val="3810"/>
                        </a:lnSpc>
                        <a:spcBef>
                          <a:spcPts val="3435"/>
                        </a:spcBef>
                      </a:pPr>
                      <a:r>
                        <a:rPr lang="es" sz="3200" spc="-10">
                          <a:solidFill>
                            <a:schemeClr val="bg1">
                              <a:lumMod val="50000"/>
                              <a:lumOff val="50000"/>
                            </a:schemeClr>
                          </a:solidFill>
                          <a:latin typeface="Cambria Math"/>
                          <a:cs typeface="Cambria Math"/>
                        </a:rPr>
                        <a:t>X[0,1]</a:t>
                      </a:r>
                      <a:endParaRPr sz="3200">
                        <a:solidFill>
                          <a:schemeClr val="bg1">
                            <a:lumMod val="50000"/>
                            <a:lumOff val="50000"/>
                          </a:schemeClr>
                        </a:solidFill>
                        <a:latin typeface="Cambria Math"/>
                        <a:cs typeface="Cambria Math"/>
                      </a:endParaRPr>
                    </a:p>
                  </a:txBody>
                  <a:tcPr marL="0" marR="0" marT="436030" marB="0"/>
                </a:tc>
                <a:tc>
                  <a:txBody>
                    <a:bodyPr/>
                    <a:lstStyle/>
                    <a:p>
                      <a:pPr marL="232410">
                        <a:lnSpc>
                          <a:spcPts val="3810"/>
                        </a:lnSpc>
                        <a:spcBef>
                          <a:spcPts val="3435"/>
                        </a:spcBef>
                      </a:pPr>
                      <a:r>
                        <a:rPr lang="es" sz="3200" spc="-50" dirty="0">
                          <a:solidFill>
                            <a:schemeClr val="bg1">
                              <a:lumMod val="50000"/>
                              <a:lumOff val="50000"/>
                            </a:schemeClr>
                          </a:solidFill>
                          <a:latin typeface="Cambria Math"/>
                          <a:cs typeface="Cambria Math"/>
                        </a:rPr>
                        <a:t>4</a:t>
                      </a:r>
                      <a:endParaRPr sz="3200" dirty="0">
                        <a:solidFill>
                          <a:schemeClr val="bg1">
                            <a:lumMod val="50000"/>
                            <a:lumOff val="50000"/>
                          </a:schemeClr>
                        </a:solidFill>
                        <a:latin typeface="Cambria Math"/>
                        <a:cs typeface="Cambria Math"/>
                      </a:endParaRPr>
                    </a:p>
                  </a:txBody>
                  <a:tcPr marL="0" marR="0" marT="436030" marB="0"/>
                </a:tc>
                <a:extLst>
                  <a:ext uri="{0D108BD9-81ED-4DB2-BD59-A6C34878D82A}">
                    <a16:rowId xmlns:a16="http://schemas.microsoft.com/office/drawing/2014/main" val="10004"/>
                  </a:ext>
                </a:extLst>
              </a:tr>
            </a:tbl>
          </a:graphicData>
        </a:graphic>
      </p:graphicFrame>
      <p:sp>
        <p:nvSpPr>
          <p:cNvPr id="5" name="object 5"/>
          <p:cNvSpPr/>
          <p:nvPr/>
        </p:nvSpPr>
        <p:spPr>
          <a:xfrm>
            <a:off x="4899340" y="2433334"/>
            <a:ext cx="135188" cy="1505479"/>
          </a:xfrm>
          <a:custGeom>
            <a:avLst/>
            <a:gdLst/>
            <a:ahLst/>
            <a:cxnLst/>
            <a:rect l="l" t="t" r="r" b="b"/>
            <a:pathLst>
              <a:path w="135254" h="1506220">
                <a:moveTo>
                  <a:pt x="134937" y="0"/>
                </a:moveTo>
                <a:lnTo>
                  <a:pt x="0" y="0"/>
                </a:lnTo>
                <a:lnTo>
                  <a:pt x="0" y="24130"/>
                </a:lnTo>
                <a:lnTo>
                  <a:pt x="83832" y="24130"/>
                </a:lnTo>
                <a:lnTo>
                  <a:pt x="83832" y="1482090"/>
                </a:lnTo>
                <a:lnTo>
                  <a:pt x="0" y="1482090"/>
                </a:lnTo>
                <a:lnTo>
                  <a:pt x="0" y="1506220"/>
                </a:lnTo>
                <a:lnTo>
                  <a:pt x="134937" y="1506220"/>
                </a:lnTo>
                <a:lnTo>
                  <a:pt x="134937" y="1482090"/>
                </a:lnTo>
                <a:lnTo>
                  <a:pt x="134937" y="24130"/>
                </a:lnTo>
                <a:lnTo>
                  <a:pt x="134937" y="0"/>
                </a:lnTo>
                <a:close/>
              </a:path>
            </a:pathLst>
          </a:custGeom>
          <a:solidFill>
            <a:srgbClr val="000000"/>
          </a:solidFill>
        </p:spPr>
        <p:txBody>
          <a:bodyPr wrap="square" lIns="0" tIns="0" rIns="0" bIns="0" rtlCol="0"/>
          <a:lstStyle/>
          <a:p>
            <a:pPr defTabSz="914126"/>
            <a:endParaRPr>
              <a:solidFill>
                <a:srgbClr val="DDDDDD"/>
              </a:solidFill>
            </a:endParaRPr>
          </a:p>
        </p:txBody>
      </p:sp>
      <p:sp>
        <p:nvSpPr>
          <p:cNvPr id="6" name="object 6"/>
          <p:cNvSpPr/>
          <p:nvPr/>
        </p:nvSpPr>
        <p:spPr>
          <a:xfrm>
            <a:off x="2884131" y="2433334"/>
            <a:ext cx="135188" cy="1505479"/>
          </a:xfrm>
          <a:custGeom>
            <a:avLst/>
            <a:gdLst/>
            <a:ahLst/>
            <a:cxnLst/>
            <a:rect l="l" t="t" r="r" b="b"/>
            <a:pathLst>
              <a:path w="135255" h="1506220">
                <a:moveTo>
                  <a:pt x="134937" y="0"/>
                </a:moveTo>
                <a:lnTo>
                  <a:pt x="0" y="0"/>
                </a:lnTo>
                <a:lnTo>
                  <a:pt x="0" y="24130"/>
                </a:lnTo>
                <a:lnTo>
                  <a:pt x="0" y="1482090"/>
                </a:lnTo>
                <a:lnTo>
                  <a:pt x="0" y="1506220"/>
                </a:lnTo>
                <a:lnTo>
                  <a:pt x="134937" y="1506220"/>
                </a:lnTo>
                <a:lnTo>
                  <a:pt x="134937" y="1482090"/>
                </a:lnTo>
                <a:lnTo>
                  <a:pt x="51104" y="1482090"/>
                </a:lnTo>
                <a:lnTo>
                  <a:pt x="51104" y="24130"/>
                </a:lnTo>
                <a:lnTo>
                  <a:pt x="134937" y="24130"/>
                </a:lnTo>
                <a:lnTo>
                  <a:pt x="134937" y="0"/>
                </a:lnTo>
                <a:close/>
              </a:path>
            </a:pathLst>
          </a:custGeom>
          <a:solidFill>
            <a:srgbClr val="000000"/>
          </a:solidFill>
        </p:spPr>
        <p:txBody>
          <a:bodyPr wrap="square" lIns="0" tIns="0" rIns="0" bIns="0" rtlCol="0"/>
          <a:lstStyle/>
          <a:p>
            <a:pPr defTabSz="914126"/>
            <a:endParaRPr>
              <a:solidFill>
                <a:srgbClr val="DDDDDD"/>
              </a:solidFill>
            </a:endParaRPr>
          </a:p>
        </p:txBody>
      </p:sp>
      <p:sp>
        <p:nvSpPr>
          <p:cNvPr id="7" name="object 7"/>
          <p:cNvSpPr txBox="1"/>
          <p:nvPr/>
        </p:nvSpPr>
        <p:spPr>
          <a:xfrm>
            <a:off x="2145321" y="2808815"/>
            <a:ext cx="1179249" cy="634687"/>
          </a:xfrm>
          <a:prstGeom prst="rect">
            <a:avLst/>
          </a:prstGeom>
        </p:spPr>
        <p:txBody>
          <a:bodyPr vert="horz" wrap="square" lIns="0" tIns="12693" rIns="0" bIns="0" rtlCol="0">
            <a:spAutoFit/>
          </a:bodyPr>
          <a:lstStyle/>
          <a:p>
            <a:pPr marL="12695" defTabSz="914126">
              <a:spcBef>
                <a:spcPts val="100"/>
              </a:spcBef>
              <a:tabLst>
                <a:tab pos="884836" algn="l"/>
              </a:tabLst>
            </a:pPr>
            <a:r>
              <a:rPr lang="es" sz="3999" spc="-25" dirty="0">
                <a:solidFill>
                  <a:srgbClr val="000000">
                    <a:lumMod val="50000"/>
                    <a:lumOff val="50000"/>
                  </a:srgbClr>
                </a:solidFill>
                <a:latin typeface="Cambria Math"/>
                <a:cs typeface="Cambria Math"/>
              </a:rPr>
              <a:t>X=  </a:t>
            </a:r>
            <a:r>
              <a:rPr lang="es" sz="5997" spc="-75" baseline="-2777" dirty="0">
                <a:solidFill>
                  <a:srgbClr val="000000">
                    <a:lumMod val="50000"/>
                    <a:lumOff val="50000"/>
                  </a:srgbClr>
                </a:solidFill>
                <a:latin typeface="Cambria Math"/>
                <a:cs typeface="Cambria Math"/>
              </a:rPr>
              <a:t>6</a:t>
            </a:r>
            <a:endParaRPr sz="5997" baseline="-2777" dirty="0">
              <a:solidFill>
                <a:srgbClr val="000000">
                  <a:lumMod val="50000"/>
                  <a:lumOff val="50000"/>
                </a:srgbClr>
              </a:solidFill>
              <a:latin typeface="Cambria Math"/>
              <a:cs typeface="Cambria Math"/>
            </a:endParaRPr>
          </a:p>
        </p:txBody>
      </p:sp>
      <p:sp>
        <p:nvSpPr>
          <p:cNvPr id="8" name="object 8"/>
          <p:cNvSpPr txBox="1"/>
          <p:nvPr/>
        </p:nvSpPr>
        <p:spPr>
          <a:xfrm>
            <a:off x="3017445" y="2239120"/>
            <a:ext cx="1883754" cy="1825996"/>
          </a:xfrm>
          <a:prstGeom prst="rect">
            <a:avLst/>
          </a:prstGeom>
        </p:spPr>
        <p:txBody>
          <a:bodyPr vert="horz" wrap="square" lIns="0" tIns="12693" rIns="0" bIns="0" rtlCol="0">
            <a:spAutoFit/>
          </a:bodyPr>
          <a:lstStyle/>
          <a:p>
            <a:pPr marR="5077" algn="r" defTabSz="914126">
              <a:lnSpc>
                <a:spcPts val="4739"/>
              </a:lnSpc>
              <a:spcBef>
                <a:spcPts val="100"/>
              </a:spcBef>
              <a:tabLst>
                <a:tab pos="788354" algn="l"/>
                <a:tab pos="1576709" algn="l"/>
              </a:tabLst>
            </a:pPr>
            <a:r>
              <a:rPr lang="es" sz="3999" spc="-50" dirty="0">
                <a:solidFill>
                  <a:srgbClr val="000000">
                    <a:lumMod val="50000"/>
                    <a:lumOff val="50000"/>
                  </a:srgbClr>
                </a:solidFill>
                <a:latin typeface="Cambria Math"/>
                <a:cs typeface="Cambria Math"/>
              </a:rPr>
              <a:t>1	4	9</a:t>
            </a:r>
            <a:endParaRPr sz="3999" dirty="0">
              <a:solidFill>
                <a:srgbClr val="000000">
                  <a:lumMod val="50000"/>
                  <a:lumOff val="50000"/>
                </a:srgbClr>
              </a:solidFill>
              <a:latin typeface="Cambria Math"/>
              <a:cs typeface="Cambria Math"/>
            </a:endParaRPr>
          </a:p>
          <a:p>
            <a:pPr marR="5077" algn="r" defTabSz="914126">
              <a:lnSpc>
                <a:spcPts val="4689"/>
              </a:lnSpc>
              <a:tabLst>
                <a:tab pos="788354" algn="l"/>
              </a:tabLst>
            </a:pPr>
            <a:r>
              <a:rPr lang="es" sz="3999" spc="-50" dirty="0">
                <a:solidFill>
                  <a:srgbClr val="000000">
                    <a:lumMod val="50000"/>
                    <a:lumOff val="50000"/>
                  </a:srgbClr>
                </a:solidFill>
                <a:latin typeface="Cambria Math"/>
                <a:cs typeface="Cambria Math"/>
              </a:rPr>
              <a:t>7	8</a:t>
            </a:r>
            <a:endParaRPr sz="3999" dirty="0">
              <a:solidFill>
                <a:srgbClr val="000000">
                  <a:lumMod val="50000"/>
                  <a:lumOff val="50000"/>
                </a:srgbClr>
              </a:solidFill>
              <a:latin typeface="Cambria Math"/>
              <a:cs typeface="Cambria Math"/>
            </a:endParaRPr>
          </a:p>
          <a:p>
            <a:pPr marR="5077" algn="r" defTabSz="914126">
              <a:lnSpc>
                <a:spcPts val="4749"/>
              </a:lnSpc>
              <a:tabLst>
                <a:tab pos="788354" algn="l"/>
                <a:tab pos="1576709" algn="l"/>
              </a:tabLst>
            </a:pPr>
            <a:r>
              <a:rPr lang="es" sz="3999" spc="-50" dirty="0">
                <a:solidFill>
                  <a:srgbClr val="000000">
                    <a:lumMod val="50000"/>
                    <a:lumOff val="50000"/>
                  </a:srgbClr>
                </a:solidFill>
                <a:latin typeface="Cambria Math"/>
                <a:cs typeface="Cambria Math"/>
              </a:rPr>
              <a:t>2	6	7</a:t>
            </a:r>
            <a:endParaRPr sz="3999" dirty="0">
              <a:solidFill>
                <a:srgbClr val="000000">
                  <a:lumMod val="50000"/>
                  <a:lumOff val="50000"/>
                </a:srgbClr>
              </a:solidFill>
              <a:latin typeface="Cambria Math"/>
              <a:cs typeface="Cambria Math"/>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0A1DA-18D5-E560-9F25-4D621CAECB7C}"/>
              </a:ext>
            </a:extLst>
          </p:cNvPr>
          <p:cNvSpPr>
            <a:spLocks noGrp="1"/>
          </p:cNvSpPr>
          <p:nvPr>
            <p:ph type="title"/>
          </p:nvPr>
        </p:nvSpPr>
        <p:spPr/>
        <p:txBody>
          <a:bodyPr/>
          <a:lstStyle/>
          <a:p>
            <a:r>
              <a:rPr lang="es-EC" noProof="0" dirty="0"/>
              <a:t>por qué siempre vemos normales?</a:t>
            </a:r>
          </a:p>
        </p:txBody>
      </p:sp>
      <p:sp>
        <p:nvSpPr>
          <p:cNvPr id="4" name="Text Placeholder 3">
            <a:extLst>
              <a:ext uri="{FF2B5EF4-FFF2-40B4-BE49-F238E27FC236}">
                <a16:creationId xmlns:a16="http://schemas.microsoft.com/office/drawing/2014/main" id="{5F12CC29-3482-F41D-1DD9-23BBB45930C8}"/>
              </a:ext>
            </a:extLst>
          </p:cNvPr>
          <p:cNvSpPr>
            <a:spLocks noGrp="1"/>
          </p:cNvSpPr>
          <p:nvPr>
            <p:ph type="body" sz="quarter" idx="10"/>
          </p:nvPr>
        </p:nvSpPr>
        <p:spPr/>
        <p:txBody>
          <a:bodyPr/>
          <a:lstStyle/>
          <a:p>
            <a:r>
              <a:rPr lang="es-ES" dirty="0"/>
              <a:t>Los datos reales (población) casi nunca son "Normales". Son caóticos, sesgados o </a:t>
            </a:r>
            <a:r>
              <a:rPr lang="es-ES" dirty="0" err="1"/>
              <a:t>extraños.¿Cómo</a:t>
            </a:r>
            <a:r>
              <a:rPr lang="es-ES" dirty="0"/>
              <a:t> podemos usar estadística estándar si los datos son raros?</a:t>
            </a:r>
            <a:endParaRPr lang="es-EC" dirty="0"/>
          </a:p>
        </p:txBody>
      </p:sp>
    </p:spTree>
    <p:extLst>
      <p:ext uri="{BB962C8B-B14F-4D97-AF65-F5344CB8AC3E}">
        <p14:creationId xmlns:p14="http://schemas.microsoft.com/office/powerpoint/2010/main" val="38677011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6" name="Text Box 26"/>
          <p:cNvSpPr txBox="1">
            <a:spLocks noChangeArrowheads="1"/>
          </p:cNvSpPr>
          <p:nvPr/>
        </p:nvSpPr>
        <p:spPr bwMode="auto">
          <a:xfrm>
            <a:off x="1522148" y="923615"/>
            <a:ext cx="9146117" cy="772100"/>
          </a:xfrm>
          <a:prstGeom prst="rect">
            <a:avLst/>
          </a:prstGeom>
          <a:noFill/>
          <a:ln>
            <a:noFill/>
          </a:ln>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cap="flat">
                <a:solidFill>
                  <a:srgbClr val="000000"/>
                </a:solidFill>
                <a:round/>
                <a:headEnd/>
                <a:tailEnd/>
              </a14:hiddenLine>
            </a:ext>
            <a:ext uri="{AF507438-7753-43e0-B8FC-AC1667EBCBE1}">
              <a14:hiddenEffects xmln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lIns="81658" tIns="72839" rIns="81658" bIns="40829"/>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9pPr>
          </a:lstStyle>
          <a:p>
            <a:pPr algn="ctr">
              <a:defRPr/>
            </a:pPr>
            <a:r>
              <a:rPr lang="es" sz="3601" b="1" dirty="0">
                <a:solidFill>
                  <a:schemeClr val="accent6"/>
                </a:solidFill>
                <a:latin typeface="Open Sans" pitchFamily="2" charset="0"/>
                <a:ea typeface="Open Sans" pitchFamily="2" charset="0"/>
                <a:cs typeface="Open Sans" pitchFamily="2" charset="0"/>
              </a:rPr>
              <a:t>Teorema Central del Límite</a:t>
            </a:r>
          </a:p>
        </p:txBody>
      </p:sp>
      <p:sp>
        <p:nvSpPr>
          <p:cNvPr id="4" name="TextBox 3"/>
          <p:cNvSpPr txBox="1"/>
          <p:nvPr/>
        </p:nvSpPr>
        <p:spPr>
          <a:xfrm>
            <a:off x="1522148" y="2398918"/>
            <a:ext cx="9146117" cy="1570023"/>
          </a:xfrm>
          <a:prstGeom prst="rect">
            <a:avLst/>
          </a:prstGeom>
          <a:noFill/>
        </p:spPr>
        <p:txBody>
          <a:bodyPr wrap="square" rtlCol="0">
            <a:spAutoFit/>
          </a:bodyPr>
          <a:lstStyle/>
          <a:p>
            <a:pPr algn="ctr"/>
            <a:r>
              <a:rPr lang="es" sz="2400" dirty="0">
                <a:solidFill>
                  <a:schemeClr val="bg1">
                    <a:lumMod val="50000"/>
                    <a:lumOff val="50000"/>
                  </a:schemeClr>
                </a:solidFill>
                <a:latin typeface="Open Sans" pitchFamily="2" charset="0"/>
                <a:ea typeface="Open Sans" pitchFamily="2" charset="0"/>
                <a:cs typeface="Open Sans" pitchFamily="2" charset="0"/>
              </a:rPr>
              <a:t>En términos generales:</a:t>
            </a:r>
          </a:p>
          <a:p>
            <a:pPr algn="ctr"/>
            <a:endParaRPr lang="en-US" sz="2400" dirty="0">
              <a:solidFill>
                <a:schemeClr val="accent6"/>
              </a:solidFill>
              <a:latin typeface="Open Sans" pitchFamily="2" charset="0"/>
              <a:ea typeface="Open Sans" pitchFamily="2" charset="0"/>
              <a:cs typeface="Open Sans" pitchFamily="2" charset="0"/>
            </a:endParaRPr>
          </a:p>
          <a:p>
            <a:pPr algn="ctr"/>
            <a:r>
              <a:rPr lang="es" sz="2400" dirty="0">
                <a:solidFill>
                  <a:schemeClr val="accent6"/>
                </a:solidFill>
                <a:latin typeface="Open Sans" pitchFamily="2" charset="0"/>
                <a:ea typeface="Open Sans" pitchFamily="2" charset="0"/>
                <a:cs typeface="Open Sans" pitchFamily="2" charset="0"/>
              </a:rPr>
              <a:t>La media (o suma) de una muestra grande</a:t>
            </a:r>
          </a:p>
          <a:p>
            <a:pPr algn="ctr"/>
            <a:r>
              <a:rPr lang="es" sz="2400" dirty="0">
                <a:solidFill>
                  <a:schemeClr val="accent6"/>
                </a:solidFill>
                <a:latin typeface="Open Sans" pitchFamily="2" charset="0"/>
                <a:ea typeface="Open Sans" pitchFamily="2" charset="0"/>
                <a:cs typeface="Open Sans" pitchFamily="2" charset="0"/>
              </a:rPr>
              <a:t>siempre se distribuirá normalmente...</a:t>
            </a:r>
            <a:endParaRPr lang="en-US" sz="2400" dirty="0">
              <a:solidFill>
                <a:schemeClr val="accent6"/>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8711608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F201B-E5F8-83ED-6504-03DC777B978D}"/>
            </a:ext>
          </a:extLst>
        </p:cNvPr>
        <p:cNvGrpSpPr/>
        <p:nvPr/>
      </p:nvGrpSpPr>
      <p:grpSpPr>
        <a:xfrm>
          <a:off x="0" y="0"/>
          <a:ext cx="0" cy="0"/>
          <a:chOff x="0" y="0"/>
          <a:chExt cx="0" cy="0"/>
        </a:xfrm>
      </p:grpSpPr>
      <p:sp>
        <p:nvSpPr>
          <p:cNvPr id="5146" name="Text Box 26">
            <a:extLst>
              <a:ext uri="{FF2B5EF4-FFF2-40B4-BE49-F238E27FC236}">
                <a16:creationId xmlns:a16="http://schemas.microsoft.com/office/drawing/2014/main" id="{1D4DDED3-F576-7661-140F-8A54207958BF}"/>
              </a:ext>
            </a:extLst>
          </p:cNvPr>
          <p:cNvSpPr txBox="1">
            <a:spLocks noChangeArrowheads="1"/>
          </p:cNvSpPr>
          <p:nvPr/>
        </p:nvSpPr>
        <p:spPr bwMode="auto">
          <a:xfrm>
            <a:off x="1522148" y="923615"/>
            <a:ext cx="9146117" cy="772100"/>
          </a:xfrm>
          <a:prstGeom prst="rect">
            <a:avLst/>
          </a:prstGeom>
          <a:noFill/>
          <a:ln>
            <a:noFill/>
          </a:ln>
          <a:effectLst/>
          <a:extLst>
            <a:ext uri="{909E8E84-426E-40dd-AFC4-6F175D3DCCD1}">
              <a14:hiddenFill xmlns="" xmlns:p14="http://schemas.microsoft.com/office/powerpoint/2010/main" xmlns:a14="http://schemas.microsoft.com/office/drawing/2010/main">
                <a:solidFill>
                  <a:srgbClr val="FFFFFF"/>
                </a:solidFill>
              </a14:hiddenFill>
            </a:ext>
            <a:ext uri="{91240B29-F687-4f45-9708-019B960494DF}">
              <a14:hiddenLine xmlns="" xmlns:p14="http://schemas.microsoft.com/office/powerpoint/2010/main" xmlns:a14="http://schemas.microsoft.com/office/drawing/2010/main" w="9525" cap="flat">
                <a:solidFill>
                  <a:srgbClr val="000000"/>
                </a:solidFill>
                <a:round/>
                <a:headEnd/>
                <a:tailEnd/>
              </a14:hiddenLine>
            </a:ext>
            <a:ext uri="{AF507438-7753-43e0-B8FC-AC1667EBCBE1}">
              <a14:hiddenEffects xmln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lIns="81658" tIns="72839" rIns="81658" bIns="40829"/>
          <a:lstStyle>
            <a:lvl1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1pPr>
            <a:lvl2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2pPr>
            <a:lvl3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3pPr>
            <a:lvl4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4pPr>
            <a:lvl5pPr>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5pPr>
            <a:lvl6pPr marL="25146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6pPr>
            <a:lvl7pPr marL="29718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7pPr>
            <a:lvl8pPr marL="34290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8pPr>
            <a:lvl9pPr marL="3886200" indent="-228600" defTabSz="449263" fontAlgn="base" hangingPunct="0">
              <a:lnSpc>
                <a:spcPct val="93000"/>
              </a:lnSpc>
              <a:spcBef>
                <a:spcPct val="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a:solidFill>
                  <a:srgbClr val="000000"/>
                </a:solidFill>
                <a:latin typeface="Arial" charset="0"/>
                <a:ea typeface="ＭＳ Ｐゴシック" charset="0"/>
                <a:cs typeface="Arial Unicode MS" charset="0"/>
              </a:defRPr>
            </a:lvl9pPr>
          </a:lstStyle>
          <a:p>
            <a:pPr algn="ctr">
              <a:defRPr/>
            </a:pPr>
            <a:r>
              <a:rPr lang="es" sz="3601" b="1" dirty="0">
                <a:solidFill>
                  <a:schemeClr val="accent6"/>
                </a:solidFill>
                <a:latin typeface="Open Sans" pitchFamily="2" charset="0"/>
                <a:ea typeface="Open Sans" pitchFamily="2" charset="0"/>
                <a:cs typeface="Open Sans" pitchFamily="2" charset="0"/>
              </a:rPr>
              <a:t>Teorema Central del Límite</a:t>
            </a:r>
          </a:p>
        </p:txBody>
      </p:sp>
      <p:sp>
        <p:nvSpPr>
          <p:cNvPr id="4" name="TextBox 3">
            <a:extLst>
              <a:ext uri="{FF2B5EF4-FFF2-40B4-BE49-F238E27FC236}">
                <a16:creationId xmlns:a16="http://schemas.microsoft.com/office/drawing/2014/main" id="{E4728155-9F4A-2661-BD4D-53D407036DBB}"/>
              </a:ext>
            </a:extLst>
          </p:cNvPr>
          <p:cNvSpPr txBox="1"/>
          <p:nvPr/>
        </p:nvSpPr>
        <p:spPr>
          <a:xfrm>
            <a:off x="1522148" y="2398918"/>
            <a:ext cx="9146117" cy="4524315"/>
          </a:xfrm>
          <a:prstGeom prst="rect">
            <a:avLst/>
          </a:prstGeom>
          <a:noFill/>
        </p:spPr>
        <p:txBody>
          <a:bodyPr wrap="square" rtlCol="0">
            <a:spAutoFit/>
          </a:bodyPr>
          <a:lstStyle/>
          <a:p>
            <a:pPr algn="ctr"/>
            <a:r>
              <a:rPr lang="es" sz="2400" dirty="0">
                <a:solidFill>
                  <a:schemeClr val="bg1">
                    <a:lumMod val="50000"/>
                    <a:lumOff val="50000"/>
                  </a:schemeClr>
                </a:solidFill>
                <a:latin typeface="Open Sans" pitchFamily="2" charset="0"/>
                <a:ea typeface="Open Sans" pitchFamily="2" charset="0"/>
                <a:cs typeface="Open Sans" pitchFamily="2" charset="0"/>
              </a:rPr>
              <a:t>En términos generales:</a:t>
            </a:r>
          </a:p>
          <a:p>
            <a:pPr algn="ctr"/>
            <a:endParaRPr lang="en-US" sz="2400" dirty="0">
              <a:solidFill>
                <a:schemeClr val="accent6"/>
              </a:solidFill>
              <a:latin typeface="Open Sans" pitchFamily="2" charset="0"/>
              <a:ea typeface="Open Sans" pitchFamily="2" charset="0"/>
              <a:cs typeface="Open Sans" pitchFamily="2" charset="0"/>
            </a:endParaRPr>
          </a:p>
          <a:p>
            <a:pPr algn="ctr"/>
            <a:r>
              <a:rPr lang="es" sz="2400" dirty="0">
                <a:solidFill>
                  <a:schemeClr val="accent6"/>
                </a:solidFill>
                <a:latin typeface="Open Sans" pitchFamily="2" charset="0"/>
                <a:ea typeface="Open Sans" pitchFamily="2" charset="0"/>
                <a:cs typeface="Open Sans" pitchFamily="2" charset="0"/>
              </a:rPr>
              <a:t>La media (o suma) de una muestra grande</a:t>
            </a:r>
          </a:p>
          <a:p>
            <a:pPr algn="ctr"/>
            <a:r>
              <a:rPr lang="es" sz="2400" dirty="0">
                <a:solidFill>
                  <a:schemeClr val="accent6"/>
                </a:solidFill>
                <a:latin typeface="Open Sans" pitchFamily="2" charset="0"/>
                <a:ea typeface="Open Sans" pitchFamily="2" charset="0"/>
                <a:cs typeface="Open Sans" pitchFamily="2" charset="0"/>
              </a:rPr>
              <a:t>siempre se distribuirá normalmente...</a:t>
            </a:r>
          </a:p>
          <a:p>
            <a:pPr algn="ctr"/>
            <a:endParaRPr lang="es" sz="2400" dirty="0">
              <a:solidFill>
                <a:schemeClr val="accent6"/>
              </a:solidFill>
              <a:latin typeface="Open Sans" pitchFamily="2" charset="0"/>
              <a:ea typeface="Open Sans" pitchFamily="2" charset="0"/>
              <a:cs typeface="Open Sans" pitchFamily="2" charset="0"/>
            </a:endParaRPr>
          </a:p>
          <a:p>
            <a:pPr algn="ctr"/>
            <a:r>
              <a:rPr lang="es-ES" sz="2400" dirty="0">
                <a:solidFill>
                  <a:schemeClr val="accent6"/>
                </a:solidFill>
                <a:latin typeface="Open Sans" pitchFamily="2" charset="0"/>
                <a:ea typeface="Open Sans" pitchFamily="2" charset="0"/>
                <a:cs typeface="Open Sans" pitchFamily="2" charset="0"/>
              </a:rPr>
              <a:t>... ¡No importa cómo se distribuyan los datos!</a:t>
            </a:r>
          </a:p>
          <a:p>
            <a:pPr algn="ctr"/>
            <a:endParaRPr lang="es-ES" sz="2400" dirty="0">
              <a:solidFill>
                <a:schemeClr val="accent6"/>
              </a:solidFill>
              <a:latin typeface="Open Sans" pitchFamily="2" charset="0"/>
              <a:ea typeface="Open Sans" pitchFamily="2" charset="0"/>
              <a:cs typeface="Open Sans" pitchFamily="2" charset="0"/>
            </a:endParaRPr>
          </a:p>
          <a:p>
            <a:pPr algn="ctr"/>
            <a:r>
              <a:rPr lang="es" sz="2400" b="1" dirty="0">
                <a:solidFill>
                  <a:schemeClr val="bg1"/>
                </a:solidFill>
                <a:latin typeface="Open Sans" pitchFamily="2" charset="0"/>
                <a:ea typeface="Open Sans" pitchFamily="2" charset="0"/>
                <a:cs typeface="Open Sans" pitchFamily="2" charset="0"/>
              </a:rPr>
              <a:t>[Advertencias: Los datos deben ser independientes,</a:t>
            </a:r>
          </a:p>
          <a:p>
            <a:pPr algn="ctr"/>
            <a:r>
              <a:rPr lang="es" sz="2400" b="1" dirty="0">
                <a:solidFill>
                  <a:schemeClr val="bg1"/>
                </a:solidFill>
                <a:latin typeface="Open Sans" pitchFamily="2" charset="0"/>
                <a:ea typeface="Open Sans" pitchFamily="2" charset="0"/>
                <a:cs typeface="Open Sans" pitchFamily="2" charset="0"/>
              </a:rPr>
              <a:t>Distribuidos de forma idéntica. La distribución en</a:t>
            </a:r>
            <a:br>
              <a:rPr lang="en-US" sz="2400" b="1" dirty="0">
                <a:solidFill>
                  <a:schemeClr val="bg1"/>
                </a:solidFill>
                <a:latin typeface="Open Sans" pitchFamily="2" charset="0"/>
                <a:ea typeface="Open Sans" pitchFamily="2" charset="0"/>
                <a:cs typeface="Open Sans" pitchFamily="2" charset="0"/>
              </a:rPr>
            </a:br>
            <a:r>
              <a:rPr lang="es" sz="2400" b="1" dirty="0">
                <a:solidFill>
                  <a:schemeClr val="bg1"/>
                </a:solidFill>
                <a:latin typeface="Open Sans" pitchFamily="2" charset="0"/>
                <a:ea typeface="Open Sans" pitchFamily="2" charset="0"/>
                <a:cs typeface="Open Sans" pitchFamily="2" charset="0"/>
              </a:rPr>
              <a:t>realidad se acerca a la normal a medida que aumenta el tamaño de la muestra.]</a:t>
            </a:r>
          </a:p>
          <a:p>
            <a:pPr algn="ctr"/>
            <a:endParaRPr lang="es-ES" sz="2400" dirty="0">
              <a:solidFill>
                <a:schemeClr val="accent6"/>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00633946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458761" y="1528498"/>
            <a:ext cx="6969967" cy="384721"/>
          </a:xfrm>
          <a:prstGeom prst="rect">
            <a:avLst/>
          </a:prstGeom>
        </p:spPr>
        <p:txBody>
          <a:bodyPr wrap="square">
            <a:spAutoFit/>
          </a:bodyPr>
          <a:lstStyle/>
          <a:p>
            <a:pPr algn="ctr"/>
            <a:r>
              <a:rPr lang="es" dirty="0">
                <a:solidFill>
                  <a:srgbClr val="0432FF"/>
                </a:solidFill>
                <a:latin typeface="Open Sans" pitchFamily="2" charset="0"/>
                <a:ea typeface="Open Sans" pitchFamily="2" charset="0"/>
                <a:cs typeface="Open Sans" pitchFamily="2" charset="0"/>
                <a:hlinkClick r:id="rId2"/>
              </a:rPr>
              <a:t>https://docs.scipy.org/doc/scipy/reference/stats.html </a:t>
            </a:r>
            <a:endParaRPr lang="en-US" dirty="0">
              <a:solidFill>
                <a:srgbClr val="0432FF"/>
              </a:solidFill>
              <a:latin typeface="Open Sans" pitchFamily="2" charset="0"/>
              <a:ea typeface="Open Sans" pitchFamily="2" charset="0"/>
              <a:cs typeface="Open Sans" pitchFamily="2" charset="0"/>
            </a:endParaRPr>
          </a:p>
        </p:txBody>
      </p:sp>
      <p:sp>
        <p:nvSpPr>
          <p:cNvPr id="5" name="Title 1"/>
          <p:cNvSpPr txBox="1">
            <a:spLocks/>
          </p:cNvSpPr>
          <p:nvPr/>
        </p:nvSpPr>
        <p:spPr>
          <a:xfrm>
            <a:off x="1522148" y="22231"/>
            <a:ext cx="9011148" cy="1470365"/>
          </a:xfrm>
          <a:prstGeom prst="rect">
            <a:avLst/>
          </a:prstGeom>
        </p:spPr>
        <p:txBody>
          <a:bodyPr vert="horz" lIns="91461" tIns="45731" rIns="91461" bIns="45731" rtlCol="0" anchor="ctr">
            <a:normAutofit/>
          </a:bodyPr>
          <a:lstStyle>
            <a:lvl1pPr algn="ctr" defTabSz="457200" rtl="0" eaLnBrk="1" latinLnBrk="0" hangingPunct="1">
              <a:spcBef>
                <a:spcPct val="0"/>
              </a:spcBef>
              <a:buNone/>
              <a:defRPr sz="4400" b="1" i="0" kern="1200">
                <a:solidFill>
                  <a:schemeClr val="tx1"/>
                </a:solidFill>
                <a:latin typeface="Helvetica"/>
                <a:ea typeface="+mj-ea"/>
                <a:cs typeface="+mj-cs"/>
              </a:defRPr>
            </a:lvl1pPr>
          </a:lstStyle>
          <a:p>
            <a:r>
              <a:rPr lang="es" sz="4001" dirty="0">
                <a:solidFill>
                  <a:schemeClr val="accent6"/>
                </a:solidFill>
                <a:latin typeface="Open Sans" pitchFamily="2" charset="0"/>
                <a:ea typeface="Open Sans" pitchFamily="2" charset="0"/>
                <a:cs typeface="Open Sans" pitchFamily="2" charset="0"/>
              </a:rPr>
              <a:t>Distribuciones en Python</a:t>
            </a:r>
          </a:p>
        </p:txBody>
      </p:sp>
      <p:sp>
        <p:nvSpPr>
          <p:cNvPr id="6" name="Rectangle 5"/>
          <p:cNvSpPr/>
          <p:nvPr/>
        </p:nvSpPr>
        <p:spPr>
          <a:xfrm>
            <a:off x="4350933" y="1030824"/>
            <a:ext cx="3353576" cy="461772"/>
          </a:xfrm>
          <a:prstGeom prst="rect">
            <a:avLst/>
          </a:prstGeom>
        </p:spPr>
        <p:txBody>
          <a:bodyPr wrap="square">
            <a:spAutoFit/>
          </a:bodyPr>
          <a:lstStyle/>
          <a:p>
            <a:pPr marL="342969" indent="-342969" defTabSz="914583" fontAlgn="auto">
              <a:spcBef>
                <a:spcPts val="0"/>
              </a:spcBef>
              <a:spcAft>
                <a:spcPts val="0"/>
              </a:spcAft>
              <a:defRPr/>
            </a:pPr>
            <a:r>
              <a:rPr lang="es" sz="2400">
                <a:solidFill>
                  <a:schemeClr val="bg1"/>
                </a:solidFill>
                <a:latin typeface="Open Sans" pitchFamily="2" charset="0"/>
                <a:ea typeface="Open Sans" pitchFamily="2" charset="0"/>
                <a:cs typeface="Open Sans" pitchFamily="2" charset="0"/>
              </a:rPr>
              <a:t>El módulo scipy.stats</a:t>
            </a: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131" t="11797" r="7972" b="9594"/>
          <a:stretch/>
        </p:blipFill>
        <p:spPr>
          <a:xfrm>
            <a:off x="2236722" y="1949121"/>
            <a:ext cx="7581999" cy="4493527"/>
          </a:xfrm>
          <a:prstGeom prst="rect">
            <a:avLst/>
          </a:prstGeom>
          <a:effectLst>
            <a:softEdge rad="63500"/>
          </a:effectLst>
        </p:spPr>
      </p:pic>
    </p:spTree>
    <p:extLst>
      <p:ext uri="{BB962C8B-B14F-4D97-AF65-F5344CB8AC3E}">
        <p14:creationId xmlns:p14="http://schemas.microsoft.com/office/powerpoint/2010/main" val="16875858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21342AC-8C31-09CC-0F29-D0713FBBF360}"/>
              </a:ext>
            </a:extLst>
          </p:cNvPr>
          <p:cNvSpPr>
            <a:spLocks noGrp="1"/>
          </p:cNvSpPr>
          <p:nvPr>
            <p:ph type="title"/>
          </p:nvPr>
        </p:nvSpPr>
        <p:spPr/>
        <p:txBody>
          <a:bodyPr/>
          <a:lstStyle/>
          <a:p>
            <a:r>
              <a:rPr lang="es-EC" dirty="0"/>
              <a:t>Tutorial practico</a:t>
            </a:r>
          </a:p>
        </p:txBody>
      </p:sp>
      <p:pic>
        <p:nvPicPr>
          <p:cNvPr id="1026" name="Picture 2" descr="Normal Distribution">
            <a:extLst>
              <a:ext uri="{FF2B5EF4-FFF2-40B4-BE49-F238E27FC236}">
                <a16:creationId xmlns:a16="http://schemas.microsoft.com/office/drawing/2014/main" id="{D9F966DF-C7A6-F48E-A669-58E41192A3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8887" y="1813832"/>
            <a:ext cx="5728034" cy="2459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491FC4F-7E25-EDD3-3BB3-8704F3004A03}"/>
              </a:ext>
            </a:extLst>
          </p:cNvPr>
          <p:cNvSpPr txBox="1"/>
          <p:nvPr/>
        </p:nvSpPr>
        <p:spPr>
          <a:xfrm>
            <a:off x="6457950" y="5874703"/>
            <a:ext cx="5114925" cy="400110"/>
          </a:xfrm>
          <a:prstGeom prst="rect">
            <a:avLst/>
          </a:prstGeom>
          <a:noFill/>
        </p:spPr>
        <p:txBody>
          <a:bodyPr wrap="square">
            <a:spAutoFit/>
          </a:bodyPr>
          <a:lstStyle/>
          <a:p>
            <a:pPr lvl="0">
              <a:defRPr/>
            </a:pPr>
            <a:r>
              <a:rPr lang="es-EC" sz="2000" u="sng" dirty="0">
                <a:solidFill>
                  <a:srgbClr val="4A86E8"/>
                </a:solidFill>
                <a:latin typeface="Roboto" panose="02000000000000000000" pitchFamily="2" charset="0"/>
              </a:rPr>
              <a:t>https://xkcd.com/2118/</a:t>
            </a:r>
            <a:endParaRPr kumimoji="0" lang="es-EC" sz="1900" b="0" i="0" u="none" strike="noStrike" kern="1200" cap="none" spc="0" normalizeH="0" baseline="0" noProof="0" dirty="0">
              <a:ln>
                <a:noFill/>
              </a:ln>
              <a:solidFill>
                <a:srgbClr val="DDDDDD"/>
              </a:solidFill>
              <a:effectLst/>
              <a:uLnTx/>
              <a:uFillTx/>
              <a:latin typeface="Arial" charset="0"/>
              <a:ea typeface="+mn-ea"/>
              <a:cs typeface="+mn-cs"/>
            </a:endParaRPr>
          </a:p>
        </p:txBody>
      </p:sp>
    </p:spTree>
    <p:extLst>
      <p:ext uri="{BB962C8B-B14F-4D97-AF65-F5344CB8AC3E}">
        <p14:creationId xmlns:p14="http://schemas.microsoft.com/office/powerpoint/2010/main" val="2648662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tabLst>
                <a:tab pos="2931892" algn="l"/>
              </a:tabLst>
            </a:pPr>
            <a:r>
              <a:rPr lang="es" spc="-10" dirty="0"/>
              <a:t>Remodelación de NumpyArrays </a:t>
            </a:r>
          </a:p>
        </p:txBody>
      </p:sp>
      <p:sp>
        <p:nvSpPr>
          <p:cNvPr id="4" name="object 4"/>
          <p:cNvSpPr/>
          <p:nvPr/>
        </p:nvSpPr>
        <p:spPr>
          <a:xfrm>
            <a:off x="4110742" y="1875861"/>
            <a:ext cx="135188" cy="1505479"/>
          </a:xfrm>
          <a:custGeom>
            <a:avLst/>
            <a:gdLst/>
            <a:ahLst/>
            <a:cxnLst/>
            <a:rect l="l" t="t" r="r" b="b"/>
            <a:pathLst>
              <a:path w="135254" h="1506220">
                <a:moveTo>
                  <a:pt x="134937" y="0"/>
                </a:moveTo>
                <a:lnTo>
                  <a:pt x="0" y="0"/>
                </a:lnTo>
                <a:lnTo>
                  <a:pt x="0" y="24130"/>
                </a:lnTo>
                <a:lnTo>
                  <a:pt x="83832" y="24130"/>
                </a:lnTo>
                <a:lnTo>
                  <a:pt x="83832" y="1482090"/>
                </a:lnTo>
                <a:lnTo>
                  <a:pt x="0" y="1482090"/>
                </a:lnTo>
                <a:lnTo>
                  <a:pt x="0" y="1506220"/>
                </a:lnTo>
                <a:lnTo>
                  <a:pt x="134937" y="1506220"/>
                </a:lnTo>
                <a:lnTo>
                  <a:pt x="134937" y="1482090"/>
                </a:lnTo>
                <a:lnTo>
                  <a:pt x="134937" y="24130"/>
                </a:lnTo>
                <a:lnTo>
                  <a:pt x="134937" y="0"/>
                </a:lnTo>
                <a:close/>
              </a:path>
            </a:pathLst>
          </a:custGeom>
          <a:solidFill>
            <a:srgbClr val="000000"/>
          </a:solidFill>
        </p:spPr>
        <p:txBody>
          <a:bodyPr wrap="square" lIns="0" tIns="0" rIns="0" bIns="0" rtlCol="0"/>
          <a:lstStyle/>
          <a:p>
            <a:pPr defTabSz="914126"/>
            <a:endParaRPr>
              <a:solidFill>
                <a:srgbClr val="000000">
                  <a:lumMod val="50000"/>
                  <a:lumOff val="50000"/>
                </a:srgbClr>
              </a:solidFill>
            </a:endParaRPr>
          </a:p>
        </p:txBody>
      </p:sp>
      <p:sp>
        <p:nvSpPr>
          <p:cNvPr id="5" name="object 5"/>
          <p:cNvSpPr/>
          <p:nvPr/>
        </p:nvSpPr>
        <p:spPr>
          <a:xfrm>
            <a:off x="2884131" y="1875861"/>
            <a:ext cx="135188" cy="1505479"/>
          </a:xfrm>
          <a:custGeom>
            <a:avLst/>
            <a:gdLst/>
            <a:ahLst/>
            <a:cxnLst/>
            <a:rect l="l" t="t" r="r" b="b"/>
            <a:pathLst>
              <a:path w="135255" h="1506220">
                <a:moveTo>
                  <a:pt x="134937" y="0"/>
                </a:moveTo>
                <a:lnTo>
                  <a:pt x="0" y="0"/>
                </a:lnTo>
                <a:lnTo>
                  <a:pt x="0" y="24130"/>
                </a:lnTo>
                <a:lnTo>
                  <a:pt x="0" y="1482090"/>
                </a:lnTo>
                <a:lnTo>
                  <a:pt x="0" y="1506220"/>
                </a:lnTo>
                <a:lnTo>
                  <a:pt x="134937" y="1506220"/>
                </a:lnTo>
                <a:lnTo>
                  <a:pt x="134937" y="1482090"/>
                </a:lnTo>
                <a:lnTo>
                  <a:pt x="51104" y="1482090"/>
                </a:lnTo>
                <a:lnTo>
                  <a:pt x="51104" y="24130"/>
                </a:lnTo>
                <a:lnTo>
                  <a:pt x="134937" y="24130"/>
                </a:lnTo>
                <a:lnTo>
                  <a:pt x="134937" y="0"/>
                </a:lnTo>
                <a:close/>
              </a:path>
            </a:pathLst>
          </a:custGeom>
          <a:solidFill>
            <a:srgbClr val="000000"/>
          </a:solidFill>
        </p:spPr>
        <p:txBody>
          <a:bodyPr wrap="square" lIns="0" tIns="0" rIns="0" bIns="0" rtlCol="0"/>
          <a:lstStyle/>
          <a:p>
            <a:pPr defTabSz="914126"/>
            <a:endParaRPr>
              <a:solidFill>
                <a:srgbClr val="000000">
                  <a:lumMod val="50000"/>
                  <a:lumOff val="50000"/>
                </a:srgbClr>
              </a:solidFill>
            </a:endParaRPr>
          </a:p>
        </p:txBody>
      </p:sp>
      <p:sp>
        <p:nvSpPr>
          <p:cNvPr id="6" name="object 6"/>
          <p:cNvSpPr txBox="1"/>
          <p:nvPr/>
        </p:nvSpPr>
        <p:spPr>
          <a:xfrm>
            <a:off x="1027765" y="1680123"/>
            <a:ext cx="3033618" cy="1822824"/>
          </a:xfrm>
          <a:prstGeom prst="rect">
            <a:avLst/>
          </a:prstGeom>
        </p:spPr>
        <p:txBody>
          <a:bodyPr vert="horz" wrap="square" lIns="0" tIns="12693" rIns="0" bIns="0" rtlCol="0">
            <a:spAutoFit/>
          </a:bodyPr>
          <a:lstStyle/>
          <a:p>
            <a:pPr marR="5077" algn="r" defTabSz="914126">
              <a:lnSpc>
                <a:spcPts val="4644"/>
              </a:lnSpc>
              <a:spcBef>
                <a:spcPts val="100"/>
              </a:spcBef>
              <a:tabLst>
                <a:tab pos="788354" algn="l"/>
              </a:tabLst>
            </a:pPr>
            <a:r>
              <a:rPr lang="es" sz="3999" spc="-50" dirty="0">
                <a:solidFill>
                  <a:srgbClr val="000000">
                    <a:lumMod val="50000"/>
                    <a:lumOff val="50000"/>
                  </a:srgbClr>
                </a:solidFill>
                <a:latin typeface="Cambria Math"/>
                <a:cs typeface="Cambria Math"/>
              </a:rPr>
              <a:t>1	2</a:t>
            </a:r>
            <a:endParaRPr sz="3999" dirty="0">
              <a:solidFill>
                <a:srgbClr val="000000">
                  <a:lumMod val="50000"/>
                  <a:lumOff val="50000"/>
                </a:srgbClr>
              </a:solidFill>
              <a:latin typeface="Cambria Math"/>
              <a:cs typeface="Cambria Math"/>
            </a:endParaRPr>
          </a:p>
          <a:p>
            <a:pPr marR="5077" algn="r" defTabSz="914126">
              <a:lnSpc>
                <a:spcPts val="4644"/>
              </a:lnSpc>
              <a:tabLst>
                <a:tab pos="872142" algn="l"/>
                <a:tab pos="1660496" algn="l"/>
              </a:tabLst>
            </a:pPr>
            <a:r>
              <a:rPr lang="es" sz="3999" spc="-25" dirty="0">
                <a:solidFill>
                  <a:srgbClr val="000000">
                    <a:lumMod val="50000"/>
                    <a:lumOff val="50000"/>
                  </a:srgbClr>
                </a:solidFill>
                <a:latin typeface="Cambria Math"/>
                <a:cs typeface="Cambria Math"/>
              </a:rPr>
              <a:t>X=      </a:t>
            </a:r>
            <a:r>
              <a:rPr lang="es" sz="5997" spc="-75" baseline="-2777" dirty="0">
                <a:solidFill>
                  <a:srgbClr val="000000">
                    <a:lumMod val="50000"/>
                    <a:lumOff val="50000"/>
                  </a:srgbClr>
                </a:solidFill>
                <a:latin typeface="Cambria Math"/>
                <a:cs typeface="Cambria Math"/>
              </a:rPr>
              <a:t>3    4</a:t>
            </a:r>
            <a:endParaRPr sz="5997" baseline="-2777" dirty="0">
              <a:solidFill>
                <a:srgbClr val="000000">
                  <a:lumMod val="50000"/>
                  <a:lumOff val="50000"/>
                </a:srgbClr>
              </a:solidFill>
              <a:latin typeface="Cambria Math"/>
              <a:cs typeface="Cambria Math"/>
            </a:endParaRPr>
          </a:p>
          <a:p>
            <a:pPr marR="5077" algn="r" defTabSz="914126">
              <a:spcBef>
                <a:spcPts val="70"/>
              </a:spcBef>
              <a:tabLst>
                <a:tab pos="788354" algn="l"/>
              </a:tabLst>
            </a:pPr>
            <a:r>
              <a:rPr lang="es" sz="3999" spc="-50" dirty="0">
                <a:solidFill>
                  <a:srgbClr val="000000">
                    <a:lumMod val="50000"/>
                    <a:lumOff val="50000"/>
                  </a:srgbClr>
                </a:solidFill>
                <a:latin typeface="Cambria Math"/>
                <a:cs typeface="Cambria Math"/>
              </a:rPr>
              <a:t>5	6</a:t>
            </a:r>
            <a:endParaRPr sz="3999" dirty="0">
              <a:solidFill>
                <a:srgbClr val="000000">
                  <a:lumMod val="50000"/>
                  <a:lumOff val="50000"/>
                </a:srgbClr>
              </a:solidFill>
              <a:latin typeface="Cambria Math"/>
              <a:cs typeface="Cambria Math"/>
            </a:endParaRPr>
          </a:p>
        </p:txBody>
      </p:sp>
      <p:sp>
        <p:nvSpPr>
          <p:cNvPr id="7" name="object 7"/>
          <p:cNvSpPr txBox="1"/>
          <p:nvPr/>
        </p:nvSpPr>
        <p:spPr>
          <a:xfrm>
            <a:off x="3164577" y="3620745"/>
            <a:ext cx="787013" cy="451897"/>
          </a:xfrm>
          <a:prstGeom prst="rect">
            <a:avLst/>
          </a:prstGeom>
        </p:spPr>
        <p:txBody>
          <a:bodyPr vert="horz" wrap="square" lIns="0" tIns="12693" rIns="0" bIns="0" rtlCol="0">
            <a:spAutoFit/>
          </a:bodyPr>
          <a:lstStyle/>
          <a:p>
            <a:pPr marL="12695" defTabSz="914126">
              <a:spcBef>
                <a:spcPts val="100"/>
              </a:spcBef>
            </a:pPr>
            <a:r>
              <a:rPr lang="es" sz="2799" spc="-10" dirty="0">
                <a:solidFill>
                  <a:srgbClr val="000000">
                    <a:lumMod val="50000"/>
                    <a:lumOff val="50000"/>
                  </a:srgbClr>
                </a:solidFill>
                <a:latin typeface="Cambria Math"/>
                <a:cs typeface="Cambria Math"/>
              </a:rPr>
              <a:t>(3,2)</a:t>
            </a:r>
            <a:endParaRPr sz="2799" dirty="0">
              <a:solidFill>
                <a:srgbClr val="000000">
                  <a:lumMod val="50000"/>
                  <a:lumOff val="50000"/>
                </a:srgbClr>
              </a:solidFill>
              <a:latin typeface="Cambria Math"/>
              <a:cs typeface="Cambria Math"/>
            </a:endParaRPr>
          </a:p>
        </p:txBody>
      </p:sp>
      <p:sp>
        <p:nvSpPr>
          <p:cNvPr id="8" name="object 8"/>
          <p:cNvSpPr/>
          <p:nvPr/>
        </p:nvSpPr>
        <p:spPr>
          <a:xfrm>
            <a:off x="9176552" y="2233825"/>
            <a:ext cx="118053" cy="833979"/>
          </a:xfrm>
          <a:custGeom>
            <a:avLst/>
            <a:gdLst/>
            <a:ahLst/>
            <a:cxnLst/>
            <a:rect l="l" t="t" r="r" b="b"/>
            <a:pathLst>
              <a:path w="118109" h="834389">
                <a:moveTo>
                  <a:pt x="118071" y="0"/>
                </a:moveTo>
                <a:lnTo>
                  <a:pt x="0" y="0"/>
                </a:lnTo>
                <a:lnTo>
                  <a:pt x="0" y="21590"/>
                </a:lnTo>
                <a:lnTo>
                  <a:pt x="72174" y="21590"/>
                </a:lnTo>
                <a:lnTo>
                  <a:pt x="72174" y="812800"/>
                </a:lnTo>
                <a:lnTo>
                  <a:pt x="0" y="812800"/>
                </a:lnTo>
                <a:lnTo>
                  <a:pt x="0" y="834390"/>
                </a:lnTo>
                <a:lnTo>
                  <a:pt x="118071" y="834390"/>
                </a:lnTo>
                <a:lnTo>
                  <a:pt x="118071" y="812800"/>
                </a:lnTo>
                <a:lnTo>
                  <a:pt x="118071" y="21590"/>
                </a:lnTo>
                <a:lnTo>
                  <a:pt x="118071" y="0"/>
                </a:lnTo>
                <a:close/>
              </a:path>
            </a:pathLst>
          </a:custGeom>
          <a:solidFill>
            <a:srgbClr val="000000"/>
          </a:solidFill>
        </p:spPr>
        <p:txBody>
          <a:bodyPr wrap="square" lIns="0" tIns="0" rIns="0" bIns="0" rtlCol="0"/>
          <a:lstStyle/>
          <a:p>
            <a:pPr defTabSz="914126"/>
            <a:endParaRPr>
              <a:solidFill>
                <a:srgbClr val="000000">
                  <a:lumMod val="50000"/>
                  <a:lumOff val="50000"/>
                </a:srgbClr>
              </a:solidFill>
            </a:endParaRPr>
          </a:p>
        </p:txBody>
      </p:sp>
      <p:sp>
        <p:nvSpPr>
          <p:cNvPr id="9" name="object 9"/>
          <p:cNvSpPr/>
          <p:nvPr/>
        </p:nvSpPr>
        <p:spPr>
          <a:xfrm>
            <a:off x="7178162" y="2233825"/>
            <a:ext cx="118053" cy="833979"/>
          </a:xfrm>
          <a:custGeom>
            <a:avLst/>
            <a:gdLst/>
            <a:ahLst/>
            <a:cxnLst/>
            <a:rect l="l" t="t" r="r" b="b"/>
            <a:pathLst>
              <a:path w="118109" h="834389">
                <a:moveTo>
                  <a:pt x="118071" y="0"/>
                </a:moveTo>
                <a:lnTo>
                  <a:pt x="0" y="0"/>
                </a:lnTo>
                <a:lnTo>
                  <a:pt x="0" y="21590"/>
                </a:lnTo>
                <a:lnTo>
                  <a:pt x="0" y="812800"/>
                </a:lnTo>
                <a:lnTo>
                  <a:pt x="0" y="834390"/>
                </a:lnTo>
                <a:lnTo>
                  <a:pt x="118071" y="834390"/>
                </a:lnTo>
                <a:lnTo>
                  <a:pt x="118071" y="812800"/>
                </a:lnTo>
                <a:lnTo>
                  <a:pt x="45897" y="812800"/>
                </a:lnTo>
                <a:lnTo>
                  <a:pt x="45897" y="21590"/>
                </a:lnTo>
                <a:lnTo>
                  <a:pt x="118071" y="21590"/>
                </a:lnTo>
                <a:lnTo>
                  <a:pt x="118071" y="0"/>
                </a:lnTo>
                <a:close/>
              </a:path>
            </a:pathLst>
          </a:custGeom>
          <a:solidFill>
            <a:srgbClr val="000000"/>
          </a:solidFill>
        </p:spPr>
        <p:txBody>
          <a:bodyPr wrap="square" lIns="0" tIns="0" rIns="0" bIns="0" rtlCol="0"/>
          <a:lstStyle/>
          <a:p>
            <a:pPr defTabSz="914126"/>
            <a:endParaRPr>
              <a:solidFill>
                <a:srgbClr val="000000">
                  <a:lumMod val="50000"/>
                  <a:lumOff val="50000"/>
                </a:srgbClr>
              </a:solidFill>
            </a:endParaRPr>
          </a:p>
        </p:txBody>
      </p:sp>
      <p:sp>
        <p:nvSpPr>
          <p:cNvPr id="10" name="object 10"/>
          <p:cNvSpPr txBox="1"/>
          <p:nvPr/>
        </p:nvSpPr>
        <p:spPr>
          <a:xfrm>
            <a:off x="6133367" y="2274192"/>
            <a:ext cx="1493420" cy="634687"/>
          </a:xfrm>
          <a:prstGeom prst="rect">
            <a:avLst/>
          </a:prstGeom>
        </p:spPr>
        <p:txBody>
          <a:bodyPr vert="horz" wrap="square" lIns="0" tIns="12693" rIns="0" bIns="0" rtlCol="0">
            <a:spAutoFit/>
          </a:bodyPr>
          <a:lstStyle/>
          <a:p>
            <a:pPr marL="38084" defTabSz="914126">
              <a:spcBef>
                <a:spcPts val="100"/>
              </a:spcBef>
              <a:tabLst>
                <a:tab pos="1173646" algn="l"/>
              </a:tabLst>
            </a:pPr>
            <a:r>
              <a:rPr lang="es" sz="3999" spc="-25">
                <a:solidFill>
                  <a:srgbClr val="000000">
                    <a:lumMod val="50000"/>
                    <a:lumOff val="50000"/>
                  </a:srgbClr>
                </a:solidFill>
                <a:latin typeface="Cambria Math"/>
                <a:cs typeface="Cambria Math"/>
              </a:rPr>
              <a:t>X2= </a:t>
            </a:r>
            <a:r>
              <a:rPr lang="es" sz="5997" spc="-75" baseline="29861">
                <a:solidFill>
                  <a:srgbClr val="000000">
                    <a:lumMod val="50000"/>
                    <a:lumOff val="50000"/>
                  </a:srgbClr>
                </a:solidFill>
                <a:latin typeface="Cambria Math"/>
                <a:cs typeface="Cambria Math"/>
              </a:rPr>
              <a:t>1</a:t>
            </a:r>
            <a:endParaRPr sz="5997" baseline="29861">
              <a:solidFill>
                <a:srgbClr val="000000">
                  <a:lumMod val="50000"/>
                  <a:lumOff val="50000"/>
                </a:srgbClr>
              </a:solidFill>
              <a:latin typeface="Cambria Math"/>
              <a:cs typeface="Cambria Math"/>
            </a:endParaRPr>
          </a:p>
        </p:txBody>
      </p:sp>
      <p:sp>
        <p:nvSpPr>
          <p:cNvPr id="11" name="object 11"/>
          <p:cNvSpPr txBox="1"/>
          <p:nvPr/>
        </p:nvSpPr>
        <p:spPr>
          <a:xfrm>
            <a:off x="7294656" y="2003053"/>
            <a:ext cx="1883754" cy="2069716"/>
          </a:xfrm>
          <a:prstGeom prst="rect">
            <a:avLst/>
          </a:prstGeom>
        </p:spPr>
        <p:txBody>
          <a:bodyPr vert="horz" wrap="square" lIns="0" tIns="12693" rIns="0" bIns="0" rtlCol="0">
            <a:spAutoFit/>
          </a:bodyPr>
          <a:lstStyle/>
          <a:p>
            <a:pPr marR="5077" algn="r" defTabSz="914126">
              <a:lnSpc>
                <a:spcPts val="4739"/>
              </a:lnSpc>
              <a:spcBef>
                <a:spcPts val="100"/>
              </a:spcBef>
              <a:tabLst>
                <a:tab pos="788354" algn="l"/>
              </a:tabLst>
            </a:pPr>
            <a:r>
              <a:rPr lang="es" sz="3999" spc="-50">
                <a:solidFill>
                  <a:srgbClr val="000000">
                    <a:lumMod val="50000"/>
                    <a:lumOff val="50000"/>
                  </a:srgbClr>
                </a:solidFill>
                <a:latin typeface="Cambria Math"/>
                <a:cs typeface="Cambria Math"/>
              </a:rPr>
              <a:t>2	3</a:t>
            </a:r>
            <a:endParaRPr sz="3999">
              <a:solidFill>
                <a:srgbClr val="000000">
                  <a:lumMod val="50000"/>
                  <a:lumOff val="50000"/>
                </a:srgbClr>
              </a:solidFill>
              <a:latin typeface="Cambria Math"/>
              <a:cs typeface="Cambria Math"/>
            </a:endParaRPr>
          </a:p>
          <a:p>
            <a:pPr marR="5077" algn="r" defTabSz="914126">
              <a:lnSpc>
                <a:spcPts val="4739"/>
              </a:lnSpc>
              <a:tabLst>
                <a:tab pos="788354" algn="l"/>
                <a:tab pos="1576709" algn="l"/>
              </a:tabLst>
            </a:pPr>
            <a:r>
              <a:rPr lang="es" sz="3999" spc="-50">
                <a:solidFill>
                  <a:srgbClr val="000000">
                    <a:lumMod val="50000"/>
                    <a:lumOff val="50000"/>
                  </a:srgbClr>
                </a:solidFill>
                <a:latin typeface="Cambria Math"/>
                <a:cs typeface="Cambria Math"/>
              </a:rPr>
              <a:t>4	5	6</a:t>
            </a:r>
            <a:endParaRPr sz="3999">
              <a:solidFill>
                <a:srgbClr val="000000">
                  <a:lumMod val="50000"/>
                  <a:lumOff val="50000"/>
                </a:srgbClr>
              </a:solidFill>
              <a:latin typeface="Cambria Math"/>
              <a:cs typeface="Cambria Math"/>
            </a:endParaRPr>
          </a:p>
          <a:p>
            <a:pPr marL="659501" defTabSz="914126">
              <a:spcBef>
                <a:spcPts val="3264"/>
              </a:spcBef>
            </a:pPr>
            <a:r>
              <a:rPr lang="es" sz="2799" spc="-10">
                <a:solidFill>
                  <a:srgbClr val="000000">
                    <a:lumMod val="50000"/>
                    <a:lumOff val="50000"/>
                  </a:srgbClr>
                </a:solidFill>
                <a:latin typeface="Cambria Math"/>
                <a:cs typeface="Cambria Math"/>
              </a:rPr>
              <a:t>(2,3)</a:t>
            </a:r>
            <a:endParaRPr sz="2799">
              <a:solidFill>
                <a:srgbClr val="000000">
                  <a:lumMod val="50000"/>
                  <a:lumOff val="50000"/>
                </a:srgbClr>
              </a:solidFill>
              <a:latin typeface="Cambria Math"/>
              <a:cs typeface="Cambria Math"/>
            </a:endParaRPr>
          </a:p>
        </p:txBody>
      </p:sp>
      <p:sp>
        <p:nvSpPr>
          <p:cNvPr id="12" name="object 12"/>
          <p:cNvSpPr txBox="1"/>
          <p:nvPr/>
        </p:nvSpPr>
        <p:spPr>
          <a:xfrm>
            <a:off x="1720798" y="3620745"/>
            <a:ext cx="1163333" cy="443520"/>
          </a:xfrm>
          <a:prstGeom prst="rect">
            <a:avLst/>
          </a:prstGeom>
        </p:spPr>
        <p:txBody>
          <a:bodyPr vert="horz" wrap="square" lIns="0" tIns="12693" rIns="0" bIns="0" rtlCol="0">
            <a:spAutoFit/>
          </a:bodyPr>
          <a:lstStyle/>
          <a:p>
            <a:pPr marL="12695" defTabSz="914126">
              <a:spcBef>
                <a:spcPts val="100"/>
              </a:spcBef>
            </a:pPr>
            <a:r>
              <a:rPr lang="es" sz="2799" spc="-10" dirty="0">
                <a:solidFill>
                  <a:srgbClr val="000000">
                    <a:lumMod val="50000"/>
                    <a:lumOff val="50000"/>
                  </a:srgbClr>
                </a:solidFill>
                <a:latin typeface="Cambria Math"/>
                <a:cs typeface="Cambria Math"/>
              </a:rPr>
              <a:t>Forma</a:t>
            </a:r>
            <a:endParaRPr sz="2799" dirty="0">
              <a:solidFill>
                <a:srgbClr val="000000">
                  <a:lumMod val="50000"/>
                  <a:lumOff val="50000"/>
                </a:srgbClr>
              </a:solidFill>
              <a:latin typeface="Cambria Math"/>
              <a:cs typeface="Cambria Math"/>
            </a:endParaRPr>
          </a:p>
        </p:txBody>
      </p:sp>
      <p:sp>
        <p:nvSpPr>
          <p:cNvPr id="13" name="object 13"/>
          <p:cNvSpPr/>
          <p:nvPr/>
        </p:nvSpPr>
        <p:spPr>
          <a:xfrm>
            <a:off x="4583781" y="2440580"/>
            <a:ext cx="1296032" cy="484902"/>
          </a:xfrm>
          <a:custGeom>
            <a:avLst/>
            <a:gdLst/>
            <a:ahLst/>
            <a:cxnLst/>
            <a:rect l="l" t="t" r="r" b="b"/>
            <a:pathLst>
              <a:path w="1296670" h="485139">
                <a:moveTo>
                  <a:pt x="0" y="121158"/>
                </a:moveTo>
                <a:lnTo>
                  <a:pt x="1053829" y="121158"/>
                </a:lnTo>
                <a:lnTo>
                  <a:pt x="1053829" y="0"/>
                </a:lnTo>
                <a:lnTo>
                  <a:pt x="1296144" y="242316"/>
                </a:lnTo>
                <a:lnTo>
                  <a:pt x="1053829" y="484632"/>
                </a:lnTo>
                <a:lnTo>
                  <a:pt x="1053829" y="363474"/>
                </a:lnTo>
                <a:lnTo>
                  <a:pt x="0" y="363474"/>
                </a:lnTo>
                <a:lnTo>
                  <a:pt x="0" y="121158"/>
                </a:lnTo>
                <a:close/>
              </a:path>
            </a:pathLst>
          </a:custGeom>
          <a:ln w="12700">
            <a:solidFill>
              <a:srgbClr val="000000"/>
            </a:solidFill>
          </a:ln>
        </p:spPr>
        <p:txBody>
          <a:bodyPr wrap="square" lIns="0" tIns="0" rIns="0" bIns="0" rtlCol="0"/>
          <a:lstStyle/>
          <a:p>
            <a:pPr defTabSz="914126"/>
            <a:endParaRPr>
              <a:solidFill>
                <a:srgbClr val="000000">
                  <a:lumMod val="50000"/>
                  <a:lumOff val="50000"/>
                </a:srgbClr>
              </a:solidFill>
            </a:endParaRPr>
          </a:p>
        </p:txBody>
      </p:sp>
      <p:sp>
        <p:nvSpPr>
          <p:cNvPr id="14" name="object 14"/>
          <p:cNvSpPr txBox="1"/>
          <p:nvPr/>
        </p:nvSpPr>
        <p:spPr>
          <a:xfrm>
            <a:off x="4178336" y="4643165"/>
            <a:ext cx="3448451" cy="505195"/>
          </a:xfrm>
          <a:prstGeom prst="rect">
            <a:avLst/>
          </a:prstGeom>
        </p:spPr>
        <p:txBody>
          <a:bodyPr vert="horz" wrap="square" lIns="0" tIns="12693" rIns="0" bIns="0" rtlCol="0">
            <a:spAutoFit/>
          </a:bodyPr>
          <a:lstStyle/>
          <a:p>
            <a:pPr marL="12695" defTabSz="914126">
              <a:spcBef>
                <a:spcPts val="100"/>
              </a:spcBef>
            </a:pPr>
            <a:r>
              <a:rPr lang="es" sz="3200" b="1" spc="-10" dirty="0">
                <a:solidFill>
                  <a:srgbClr val="1956AF"/>
                </a:solidFill>
                <a:latin typeface="Cambria Math"/>
                <a:cs typeface="Cambria Math"/>
              </a:rPr>
              <a:t>X2=X.reshape(2,3)</a:t>
            </a:r>
            <a:endParaRPr sz="3200" b="1" dirty="0">
              <a:solidFill>
                <a:srgbClr val="1956AF"/>
              </a:solidFill>
              <a:latin typeface="Cambria Math"/>
              <a:cs typeface="Cambria Math"/>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tabLst>
                <a:tab pos="2931892" algn="l"/>
              </a:tabLst>
            </a:pPr>
            <a:r>
              <a:rPr lang="es" spc="-60" dirty="0">
                <a:solidFill>
                  <a:schemeClr val="accent6"/>
                </a:solidFill>
              </a:rPr>
              <a:t>Funciones</a:t>
            </a:r>
            <a:r>
              <a:rPr lang="es" spc="-60" dirty="0">
                <a:solidFill>
                  <a:srgbClr val="009193"/>
                </a:solidFill>
              </a:rPr>
              <a:t> </a:t>
            </a:r>
            <a:r>
              <a:rPr lang="es" spc="-10" dirty="0"/>
              <a:t>de NumpyArrays </a:t>
            </a:r>
          </a:p>
        </p:txBody>
      </p:sp>
      <p:sp>
        <p:nvSpPr>
          <p:cNvPr id="4" name="object 4"/>
          <p:cNvSpPr/>
          <p:nvPr/>
        </p:nvSpPr>
        <p:spPr>
          <a:xfrm>
            <a:off x="4110742" y="2202390"/>
            <a:ext cx="135188" cy="1505479"/>
          </a:xfrm>
          <a:custGeom>
            <a:avLst/>
            <a:gdLst/>
            <a:ahLst/>
            <a:cxnLst/>
            <a:rect l="l" t="t" r="r" b="b"/>
            <a:pathLst>
              <a:path w="135254" h="1506220">
                <a:moveTo>
                  <a:pt x="134937" y="0"/>
                </a:moveTo>
                <a:lnTo>
                  <a:pt x="0" y="0"/>
                </a:lnTo>
                <a:lnTo>
                  <a:pt x="0" y="24130"/>
                </a:lnTo>
                <a:lnTo>
                  <a:pt x="83832" y="24130"/>
                </a:lnTo>
                <a:lnTo>
                  <a:pt x="83832" y="1482090"/>
                </a:lnTo>
                <a:lnTo>
                  <a:pt x="0" y="1482090"/>
                </a:lnTo>
                <a:lnTo>
                  <a:pt x="0" y="1506220"/>
                </a:lnTo>
                <a:lnTo>
                  <a:pt x="134937" y="1506220"/>
                </a:lnTo>
                <a:lnTo>
                  <a:pt x="134937" y="1482090"/>
                </a:lnTo>
                <a:lnTo>
                  <a:pt x="134937" y="24130"/>
                </a:lnTo>
                <a:lnTo>
                  <a:pt x="134937" y="0"/>
                </a:lnTo>
                <a:close/>
              </a:path>
            </a:pathLst>
          </a:custGeom>
          <a:solidFill>
            <a:srgbClr val="000000"/>
          </a:solidFill>
        </p:spPr>
        <p:txBody>
          <a:bodyPr wrap="square" lIns="0" tIns="0" rIns="0" bIns="0" rtlCol="0"/>
          <a:lstStyle/>
          <a:p>
            <a:pPr defTabSz="914126"/>
            <a:endParaRPr>
              <a:solidFill>
                <a:srgbClr val="DDDDDD"/>
              </a:solidFill>
            </a:endParaRPr>
          </a:p>
        </p:txBody>
      </p:sp>
      <p:sp>
        <p:nvSpPr>
          <p:cNvPr id="5" name="object 5"/>
          <p:cNvSpPr/>
          <p:nvPr/>
        </p:nvSpPr>
        <p:spPr>
          <a:xfrm>
            <a:off x="2884131" y="2202390"/>
            <a:ext cx="135188" cy="1505479"/>
          </a:xfrm>
          <a:custGeom>
            <a:avLst/>
            <a:gdLst/>
            <a:ahLst/>
            <a:cxnLst/>
            <a:rect l="l" t="t" r="r" b="b"/>
            <a:pathLst>
              <a:path w="135255" h="1506220">
                <a:moveTo>
                  <a:pt x="134937" y="0"/>
                </a:moveTo>
                <a:lnTo>
                  <a:pt x="0" y="0"/>
                </a:lnTo>
                <a:lnTo>
                  <a:pt x="0" y="24130"/>
                </a:lnTo>
                <a:lnTo>
                  <a:pt x="0" y="1482090"/>
                </a:lnTo>
                <a:lnTo>
                  <a:pt x="0" y="1506220"/>
                </a:lnTo>
                <a:lnTo>
                  <a:pt x="134937" y="1506220"/>
                </a:lnTo>
                <a:lnTo>
                  <a:pt x="134937" y="1482090"/>
                </a:lnTo>
                <a:lnTo>
                  <a:pt x="51104" y="1482090"/>
                </a:lnTo>
                <a:lnTo>
                  <a:pt x="51104" y="24130"/>
                </a:lnTo>
                <a:lnTo>
                  <a:pt x="134937" y="24130"/>
                </a:lnTo>
                <a:lnTo>
                  <a:pt x="134937" y="0"/>
                </a:lnTo>
                <a:close/>
              </a:path>
            </a:pathLst>
          </a:custGeom>
          <a:solidFill>
            <a:srgbClr val="000000"/>
          </a:solidFill>
        </p:spPr>
        <p:txBody>
          <a:bodyPr wrap="square" lIns="0" tIns="0" rIns="0" bIns="0" rtlCol="0"/>
          <a:lstStyle/>
          <a:p>
            <a:pPr defTabSz="914126"/>
            <a:endParaRPr>
              <a:solidFill>
                <a:srgbClr val="DDDDDD"/>
              </a:solidFill>
            </a:endParaRPr>
          </a:p>
        </p:txBody>
      </p:sp>
      <p:sp>
        <p:nvSpPr>
          <p:cNvPr id="6" name="object 6"/>
          <p:cNvSpPr txBox="1"/>
          <p:nvPr/>
        </p:nvSpPr>
        <p:spPr>
          <a:xfrm>
            <a:off x="2145321" y="2579395"/>
            <a:ext cx="1179249" cy="634687"/>
          </a:xfrm>
          <a:prstGeom prst="rect">
            <a:avLst/>
          </a:prstGeom>
        </p:spPr>
        <p:txBody>
          <a:bodyPr vert="horz" wrap="square" lIns="0" tIns="12693" rIns="0" bIns="0" rtlCol="0">
            <a:spAutoFit/>
          </a:bodyPr>
          <a:lstStyle/>
          <a:p>
            <a:pPr marL="12695" defTabSz="914126">
              <a:spcBef>
                <a:spcPts val="100"/>
              </a:spcBef>
              <a:tabLst>
                <a:tab pos="884836" algn="l"/>
              </a:tabLst>
            </a:pPr>
            <a:r>
              <a:rPr lang="es" sz="3999" spc="-25" dirty="0">
                <a:solidFill>
                  <a:srgbClr val="000000">
                    <a:lumMod val="50000"/>
                    <a:lumOff val="50000"/>
                  </a:srgbClr>
                </a:solidFill>
                <a:latin typeface="Cambria Math"/>
                <a:cs typeface="Cambria Math"/>
              </a:rPr>
              <a:t>X=  </a:t>
            </a:r>
            <a:r>
              <a:rPr lang="es" sz="5997" spc="-75" baseline="-2777" dirty="0">
                <a:solidFill>
                  <a:srgbClr val="000000">
                    <a:lumMod val="50000"/>
                    <a:lumOff val="50000"/>
                  </a:srgbClr>
                </a:solidFill>
                <a:latin typeface="Cambria Math"/>
                <a:cs typeface="Cambria Math"/>
              </a:rPr>
              <a:t>3</a:t>
            </a:r>
            <a:endParaRPr sz="5997" baseline="-2777" dirty="0">
              <a:solidFill>
                <a:srgbClr val="000000">
                  <a:lumMod val="50000"/>
                  <a:lumOff val="50000"/>
                </a:srgbClr>
              </a:solidFill>
              <a:latin typeface="Cambria Math"/>
              <a:cs typeface="Cambria Math"/>
            </a:endParaRPr>
          </a:p>
        </p:txBody>
      </p:sp>
      <p:sp>
        <p:nvSpPr>
          <p:cNvPr id="7" name="object 7"/>
          <p:cNvSpPr txBox="1"/>
          <p:nvPr/>
        </p:nvSpPr>
        <p:spPr>
          <a:xfrm>
            <a:off x="2770832" y="2009699"/>
            <a:ext cx="1342084" cy="1822824"/>
          </a:xfrm>
          <a:prstGeom prst="rect">
            <a:avLst/>
          </a:prstGeom>
        </p:spPr>
        <p:txBody>
          <a:bodyPr vert="horz" wrap="square" lIns="0" tIns="12693" rIns="0" bIns="0" rtlCol="0">
            <a:spAutoFit/>
          </a:bodyPr>
          <a:lstStyle/>
          <a:p>
            <a:pPr marR="5077" algn="r" defTabSz="914126">
              <a:lnSpc>
                <a:spcPts val="4739"/>
              </a:lnSpc>
              <a:spcBef>
                <a:spcPts val="100"/>
              </a:spcBef>
              <a:tabLst>
                <a:tab pos="788354" algn="l"/>
              </a:tabLst>
            </a:pPr>
            <a:r>
              <a:rPr lang="es" sz="3999" spc="-50" dirty="0">
                <a:solidFill>
                  <a:srgbClr val="000000">
                    <a:lumMod val="50000"/>
                    <a:lumOff val="50000"/>
                  </a:srgbClr>
                </a:solidFill>
                <a:latin typeface="Cambria Math"/>
                <a:cs typeface="Cambria Math"/>
              </a:rPr>
              <a:t>1	2</a:t>
            </a:r>
            <a:endParaRPr lang="en-GB" sz="3999" dirty="0">
              <a:solidFill>
                <a:srgbClr val="000000">
                  <a:lumMod val="50000"/>
                  <a:lumOff val="50000"/>
                </a:srgbClr>
              </a:solidFill>
              <a:latin typeface="Cambria Math"/>
              <a:cs typeface="Cambria Math"/>
            </a:endParaRPr>
          </a:p>
          <a:p>
            <a:pPr marR="5077" algn="r" defTabSz="914126">
              <a:lnSpc>
                <a:spcPts val="4679"/>
              </a:lnSpc>
            </a:pPr>
            <a:r>
              <a:rPr lang="en-GB" sz="3999" spc="-50" dirty="0">
                <a:solidFill>
                  <a:srgbClr val="000000">
                    <a:lumMod val="50000"/>
                    <a:lumOff val="50000"/>
                  </a:srgbClr>
                </a:solidFill>
                <a:latin typeface="Cambria Math"/>
                <a:cs typeface="Cambria Math"/>
              </a:rPr>
              <a:t>4</a:t>
            </a:r>
            <a:endParaRPr lang="en-GB" sz="3999" dirty="0">
              <a:solidFill>
                <a:srgbClr val="000000">
                  <a:lumMod val="50000"/>
                  <a:lumOff val="50000"/>
                </a:srgbClr>
              </a:solidFill>
              <a:latin typeface="Cambria Math"/>
              <a:cs typeface="Cambria Math"/>
            </a:endParaRPr>
          </a:p>
          <a:p>
            <a:pPr marR="5077" algn="r" defTabSz="914126">
              <a:lnSpc>
                <a:spcPts val="4739"/>
              </a:lnSpc>
              <a:tabLst>
                <a:tab pos="788354" algn="l"/>
              </a:tabLst>
            </a:pPr>
            <a:r>
              <a:rPr lang="es" sz="3999" spc="-50" dirty="0">
                <a:solidFill>
                  <a:srgbClr val="000000">
                    <a:lumMod val="50000"/>
                    <a:lumOff val="50000"/>
                  </a:srgbClr>
                </a:solidFill>
                <a:latin typeface="Cambria Math"/>
                <a:cs typeface="Cambria Math"/>
              </a:rPr>
              <a:t>5	6</a:t>
            </a:r>
            <a:endParaRPr sz="3999" dirty="0">
              <a:solidFill>
                <a:srgbClr val="000000">
                  <a:lumMod val="50000"/>
                  <a:lumOff val="50000"/>
                </a:srgbClr>
              </a:solidFill>
              <a:latin typeface="Cambria Math"/>
              <a:cs typeface="Cambria Math"/>
            </a:endParaRPr>
          </a:p>
        </p:txBody>
      </p:sp>
      <p:sp>
        <p:nvSpPr>
          <p:cNvPr id="8" name="object 8"/>
          <p:cNvSpPr txBox="1"/>
          <p:nvPr/>
        </p:nvSpPr>
        <p:spPr>
          <a:xfrm>
            <a:off x="3164577" y="3947275"/>
            <a:ext cx="787013" cy="451897"/>
          </a:xfrm>
          <a:prstGeom prst="rect">
            <a:avLst/>
          </a:prstGeom>
        </p:spPr>
        <p:txBody>
          <a:bodyPr vert="horz" wrap="square" lIns="0" tIns="12693" rIns="0" bIns="0" rtlCol="0">
            <a:spAutoFit/>
          </a:bodyPr>
          <a:lstStyle/>
          <a:p>
            <a:pPr marL="12695" defTabSz="914126">
              <a:spcBef>
                <a:spcPts val="100"/>
              </a:spcBef>
            </a:pPr>
            <a:r>
              <a:rPr lang="es" sz="2799" spc="-10">
                <a:solidFill>
                  <a:srgbClr val="000000">
                    <a:lumMod val="50000"/>
                    <a:lumOff val="50000"/>
                  </a:srgbClr>
                </a:solidFill>
                <a:latin typeface="Cambria Math"/>
                <a:cs typeface="Cambria Math"/>
              </a:rPr>
              <a:t>(3,2)</a:t>
            </a:r>
            <a:endParaRPr sz="2799">
              <a:solidFill>
                <a:srgbClr val="000000">
                  <a:lumMod val="50000"/>
                  <a:lumOff val="50000"/>
                </a:srgbClr>
              </a:solidFill>
              <a:latin typeface="Cambria Math"/>
              <a:cs typeface="Cambria Math"/>
            </a:endParaRPr>
          </a:p>
        </p:txBody>
      </p:sp>
      <p:sp>
        <p:nvSpPr>
          <p:cNvPr id="9" name="object 9"/>
          <p:cNvSpPr txBox="1"/>
          <p:nvPr/>
        </p:nvSpPr>
        <p:spPr>
          <a:xfrm>
            <a:off x="1720798" y="3947275"/>
            <a:ext cx="1163333" cy="443520"/>
          </a:xfrm>
          <a:prstGeom prst="rect">
            <a:avLst/>
          </a:prstGeom>
        </p:spPr>
        <p:txBody>
          <a:bodyPr vert="horz" wrap="square" lIns="0" tIns="12693" rIns="0" bIns="0" rtlCol="0">
            <a:spAutoFit/>
          </a:bodyPr>
          <a:lstStyle/>
          <a:p>
            <a:pPr marL="12695" defTabSz="914126">
              <a:spcBef>
                <a:spcPts val="100"/>
              </a:spcBef>
            </a:pPr>
            <a:r>
              <a:rPr lang="es" sz="2799" spc="-10" dirty="0">
                <a:solidFill>
                  <a:srgbClr val="000000">
                    <a:lumMod val="50000"/>
                    <a:lumOff val="50000"/>
                  </a:srgbClr>
                </a:solidFill>
                <a:latin typeface="Cambria Math"/>
                <a:cs typeface="Cambria Math"/>
              </a:rPr>
              <a:t>Forma</a:t>
            </a:r>
            <a:endParaRPr sz="2799" dirty="0">
              <a:solidFill>
                <a:srgbClr val="000000">
                  <a:lumMod val="50000"/>
                  <a:lumOff val="50000"/>
                </a:srgbClr>
              </a:solidFill>
              <a:latin typeface="Cambria Math"/>
              <a:cs typeface="Cambria Math"/>
            </a:endParaRPr>
          </a:p>
        </p:txBody>
      </p:sp>
      <p:sp>
        <p:nvSpPr>
          <p:cNvPr id="10" name="object 10"/>
          <p:cNvSpPr txBox="1"/>
          <p:nvPr/>
        </p:nvSpPr>
        <p:spPr>
          <a:xfrm>
            <a:off x="4763385" y="2350907"/>
            <a:ext cx="3314113" cy="1306208"/>
          </a:xfrm>
          <a:prstGeom prst="rect">
            <a:avLst/>
          </a:prstGeom>
        </p:spPr>
        <p:txBody>
          <a:bodyPr vert="horz" wrap="square" lIns="0" tIns="13963" rIns="0" bIns="0" rtlCol="0">
            <a:spAutoFit/>
          </a:bodyPr>
          <a:lstStyle/>
          <a:p>
            <a:pPr marL="12695" marR="5077" defTabSz="914126">
              <a:lnSpc>
                <a:spcPct val="99600"/>
              </a:lnSpc>
              <a:spcBef>
                <a:spcPts val="110"/>
              </a:spcBef>
            </a:pPr>
            <a:r>
              <a:rPr lang="es" sz="2799" spc="-10" dirty="0">
                <a:solidFill>
                  <a:srgbClr val="000000">
                    <a:lumMod val="50000"/>
                    <a:lumOff val="50000"/>
                  </a:srgbClr>
                </a:solidFill>
                <a:latin typeface="Cambria Math"/>
                <a:cs typeface="Cambria Math"/>
              </a:rPr>
              <a:t>np.media(X) np.media(X.axis=0) np.media(X.axis=1)</a:t>
            </a:r>
            <a:endParaRPr sz="2799" dirty="0">
              <a:solidFill>
                <a:srgbClr val="000000">
                  <a:lumMod val="50000"/>
                  <a:lumOff val="50000"/>
                </a:srgbClr>
              </a:solidFill>
              <a:latin typeface="Cambria Math"/>
              <a:cs typeface="Cambria Math"/>
            </a:endParaRPr>
          </a:p>
        </p:txBody>
      </p:sp>
      <p:sp>
        <p:nvSpPr>
          <p:cNvPr id="11" name="object 11"/>
          <p:cNvSpPr txBox="1"/>
          <p:nvPr/>
        </p:nvSpPr>
        <p:spPr>
          <a:xfrm>
            <a:off x="8419188" y="2350908"/>
            <a:ext cx="1570851" cy="1302378"/>
          </a:xfrm>
          <a:prstGeom prst="rect">
            <a:avLst/>
          </a:prstGeom>
        </p:spPr>
        <p:txBody>
          <a:bodyPr vert="horz" wrap="square" lIns="0" tIns="12693" rIns="0" bIns="0" rtlCol="0">
            <a:spAutoFit/>
          </a:bodyPr>
          <a:lstStyle/>
          <a:p>
            <a:pPr marL="12695" defTabSz="914126">
              <a:spcBef>
                <a:spcPts val="100"/>
              </a:spcBef>
            </a:pPr>
            <a:r>
              <a:rPr lang="es" sz="2799" spc="-25">
                <a:solidFill>
                  <a:srgbClr val="000000">
                    <a:lumMod val="50000"/>
                    <a:lumOff val="50000"/>
                  </a:srgbClr>
                </a:solidFill>
                <a:latin typeface="Cambria Math"/>
                <a:cs typeface="Cambria Math"/>
              </a:rPr>
              <a:t>3.5</a:t>
            </a:r>
            <a:endParaRPr sz="2799">
              <a:solidFill>
                <a:srgbClr val="000000">
                  <a:lumMod val="50000"/>
                  <a:lumOff val="50000"/>
                </a:srgbClr>
              </a:solidFill>
              <a:latin typeface="Cambria Math"/>
              <a:cs typeface="Cambria Math"/>
            </a:endParaRPr>
          </a:p>
          <a:p>
            <a:pPr marL="12695" defTabSz="914126">
              <a:lnSpc>
                <a:spcPts val="3324"/>
              </a:lnSpc>
              <a:spcBef>
                <a:spcPts val="45"/>
              </a:spcBef>
            </a:pPr>
            <a:r>
              <a:rPr lang="es" sz="2799" spc="-25">
                <a:solidFill>
                  <a:srgbClr val="000000">
                    <a:lumMod val="50000"/>
                    <a:lumOff val="50000"/>
                  </a:srgbClr>
                </a:solidFill>
                <a:latin typeface="Cambria Math"/>
                <a:cs typeface="Cambria Math"/>
              </a:rPr>
              <a:t>3,4</a:t>
            </a:r>
            <a:endParaRPr sz="2799">
              <a:solidFill>
                <a:srgbClr val="000000">
                  <a:lumMod val="50000"/>
                  <a:lumOff val="50000"/>
                </a:srgbClr>
              </a:solidFill>
              <a:latin typeface="Cambria Math"/>
              <a:cs typeface="Cambria Math"/>
            </a:endParaRPr>
          </a:p>
          <a:p>
            <a:pPr marL="12695" defTabSz="914126">
              <a:lnSpc>
                <a:spcPts val="3324"/>
              </a:lnSpc>
            </a:pPr>
            <a:r>
              <a:rPr lang="es" sz="2799" spc="-10">
                <a:solidFill>
                  <a:srgbClr val="000000">
                    <a:lumMod val="50000"/>
                    <a:lumOff val="50000"/>
                  </a:srgbClr>
                </a:solidFill>
                <a:latin typeface="Cambria Math"/>
                <a:cs typeface="Cambria Math"/>
              </a:rPr>
              <a:t>1.5,3.5,5.5</a:t>
            </a:r>
            <a:endParaRPr sz="2799">
              <a:solidFill>
                <a:srgbClr val="000000">
                  <a:lumMod val="50000"/>
                  <a:lumOff val="50000"/>
                </a:srgbClr>
              </a:solidFill>
              <a:latin typeface="Cambria Math"/>
              <a:cs typeface="Cambria Math"/>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tabLst>
                <a:tab pos="2931892" algn="l"/>
              </a:tabLst>
            </a:pPr>
            <a:r>
              <a:rPr lang="es" b="1" spc="-10" dirty="0">
                <a:solidFill>
                  <a:schemeClr val="accent6"/>
                </a:solidFill>
              </a:rPr>
              <a:t>Producto Scalar </a:t>
            </a:r>
            <a:r>
              <a:rPr lang="es" spc="-10" dirty="0"/>
              <a:t>NumpyArrays </a:t>
            </a:r>
          </a:p>
        </p:txBody>
      </p:sp>
      <p:sp>
        <p:nvSpPr>
          <p:cNvPr id="5" name="object 5"/>
          <p:cNvSpPr/>
          <p:nvPr/>
        </p:nvSpPr>
        <p:spPr>
          <a:xfrm>
            <a:off x="3654234" y="3236656"/>
            <a:ext cx="111071" cy="473475"/>
          </a:xfrm>
          <a:custGeom>
            <a:avLst/>
            <a:gdLst/>
            <a:ahLst/>
            <a:cxnLst/>
            <a:rect l="l" t="t" r="r" b="b"/>
            <a:pathLst>
              <a:path w="111125" h="473710">
                <a:moveTo>
                  <a:pt x="110629" y="0"/>
                </a:moveTo>
                <a:lnTo>
                  <a:pt x="0" y="0"/>
                </a:lnTo>
                <a:lnTo>
                  <a:pt x="0" y="19050"/>
                </a:lnTo>
                <a:lnTo>
                  <a:pt x="0" y="454660"/>
                </a:lnTo>
                <a:lnTo>
                  <a:pt x="0" y="473710"/>
                </a:lnTo>
                <a:lnTo>
                  <a:pt x="110629" y="473710"/>
                </a:lnTo>
                <a:lnTo>
                  <a:pt x="110629" y="454660"/>
                </a:lnTo>
                <a:lnTo>
                  <a:pt x="41173" y="454660"/>
                </a:lnTo>
                <a:lnTo>
                  <a:pt x="41173" y="19050"/>
                </a:lnTo>
                <a:lnTo>
                  <a:pt x="110629" y="19050"/>
                </a:lnTo>
                <a:lnTo>
                  <a:pt x="110629" y="0"/>
                </a:lnTo>
                <a:close/>
              </a:path>
            </a:pathLst>
          </a:custGeom>
          <a:solidFill>
            <a:srgbClr val="000000"/>
          </a:solidFill>
        </p:spPr>
        <p:txBody>
          <a:bodyPr wrap="square" lIns="0" tIns="0" rIns="0" bIns="0" rtlCol="0"/>
          <a:lstStyle/>
          <a:p>
            <a:pPr defTabSz="914126"/>
            <a:endParaRPr>
              <a:solidFill>
                <a:srgbClr val="DDDDDD"/>
              </a:solidFill>
            </a:endParaRPr>
          </a:p>
        </p:txBody>
      </p:sp>
      <p:sp>
        <p:nvSpPr>
          <p:cNvPr id="6" name="object 6"/>
          <p:cNvSpPr txBox="1"/>
          <p:nvPr/>
        </p:nvSpPr>
        <p:spPr>
          <a:xfrm>
            <a:off x="3762796" y="3123426"/>
            <a:ext cx="1095470" cy="634687"/>
          </a:xfrm>
          <a:prstGeom prst="rect">
            <a:avLst/>
          </a:prstGeom>
        </p:spPr>
        <p:txBody>
          <a:bodyPr vert="horz" wrap="square" lIns="0" tIns="12693" rIns="0" bIns="0" rtlCol="0">
            <a:spAutoFit/>
          </a:bodyPr>
          <a:lstStyle/>
          <a:p>
            <a:pPr marL="12695" defTabSz="914126">
              <a:spcBef>
                <a:spcPts val="100"/>
              </a:spcBef>
              <a:tabLst>
                <a:tab pos="801050" algn="l"/>
              </a:tabLst>
            </a:pPr>
            <a:r>
              <a:rPr lang="es" sz="3999" spc="-50" dirty="0">
                <a:solidFill>
                  <a:srgbClr val="000000">
                    <a:lumMod val="50000"/>
                    <a:lumOff val="50000"/>
                  </a:srgbClr>
                </a:solidFill>
                <a:latin typeface="Cambria Math"/>
                <a:cs typeface="Cambria Math"/>
              </a:rPr>
              <a:t>1	3</a:t>
            </a:r>
            <a:endParaRPr sz="3999" dirty="0">
              <a:solidFill>
                <a:srgbClr val="000000">
                  <a:lumMod val="50000"/>
                  <a:lumOff val="50000"/>
                </a:srgbClr>
              </a:solidFill>
              <a:latin typeface="Cambria Math"/>
              <a:cs typeface="Cambria Math"/>
            </a:endParaRPr>
          </a:p>
        </p:txBody>
      </p:sp>
      <p:sp>
        <p:nvSpPr>
          <p:cNvPr id="7" name="object 7"/>
          <p:cNvSpPr/>
          <p:nvPr/>
        </p:nvSpPr>
        <p:spPr>
          <a:xfrm>
            <a:off x="6785416" y="2720019"/>
            <a:ext cx="135188" cy="1506749"/>
          </a:xfrm>
          <a:custGeom>
            <a:avLst/>
            <a:gdLst/>
            <a:ahLst/>
            <a:cxnLst/>
            <a:rect l="l" t="t" r="r" b="b"/>
            <a:pathLst>
              <a:path w="135254" h="1507489">
                <a:moveTo>
                  <a:pt x="134937" y="0"/>
                </a:moveTo>
                <a:lnTo>
                  <a:pt x="0" y="0"/>
                </a:lnTo>
                <a:lnTo>
                  <a:pt x="0" y="25400"/>
                </a:lnTo>
                <a:lnTo>
                  <a:pt x="83832" y="25400"/>
                </a:lnTo>
                <a:lnTo>
                  <a:pt x="83832" y="1483360"/>
                </a:lnTo>
                <a:lnTo>
                  <a:pt x="0" y="1483360"/>
                </a:lnTo>
                <a:lnTo>
                  <a:pt x="0" y="1507490"/>
                </a:lnTo>
                <a:lnTo>
                  <a:pt x="134937" y="1507490"/>
                </a:lnTo>
                <a:lnTo>
                  <a:pt x="134937" y="1483360"/>
                </a:lnTo>
                <a:lnTo>
                  <a:pt x="134937" y="25400"/>
                </a:lnTo>
                <a:lnTo>
                  <a:pt x="134937" y="0"/>
                </a:lnTo>
                <a:close/>
              </a:path>
            </a:pathLst>
          </a:custGeom>
          <a:solidFill>
            <a:srgbClr val="000000"/>
          </a:solidFill>
        </p:spPr>
        <p:txBody>
          <a:bodyPr wrap="square" lIns="0" tIns="0" rIns="0" bIns="0" rtlCol="0"/>
          <a:lstStyle/>
          <a:p>
            <a:pPr defTabSz="914126"/>
            <a:endParaRPr>
              <a:solidFill>
                <a:srgbClr val="DDDDDD"/>
              </a:solidFill>
            </a:endParaRPr>
          </a:p>
        </p:txBody>
      </p:sp>
      <p:sp>
        <p:nvSpPr>
          <p:cNvPr id="8" name="object 8"/>
          <p:cNvSpPr/>
          <p:nvPr/>
        </p:nvSpPr>
        <p:spPr>
          <a:xfrm>
            <a:off x="6347404" y="2720019"/>
            <a:ext cx="135188" cy="1506749"/>
          </a:xfrm>
          <a:custGeom>
            <a:avLst/>
            <a:gdLst/>
            <a:ahLst/>
            <a:cxnLst/>
            <a:rect l="l" t="t" r="r" b="b"/>
            <a:pathLst>
              <a:path w="135254" h="1507489">
                <a:moveTo>
                  <a:pt x="134937" y="0"/>
                </a:moveTo>
                <a:lnTo>
                  <a:pt x="0" y="0"/>
                </a:lnTo>
                <a:lnTo>
                  <a:pt x="0" y="25400"/>
                </a:lnTo>
                <a:lnTo>
                  <a:pt x="0" y="1483360"/>
                </a:lnTo>
                <a:lnTo>
                  <a:pt x="0" y="1507490"/>
                </a:lnTo>
                <a:lnTo>
                  <a:pt x="134937" y="1507490"/>
                </a:lnTo>
                <a:lnTo>
                  <a:pt x="134937" y="1483360"/>
                </a:lnTo>
                <a:lnTo>
                  <a:pt x="51092" y="1483360"/>
                </a:lnTo>
                <a:lnTo>
                  <a:pt x="51092" y="25400"/>
                </a:lnTo>
                <a:lnTo>
                  <a:pt x="134937" y="25400"/>
                </a:lnTo>
                <a:lnTo>
                  <a:pt x="134937" y="0"/>
                </a:lnTo>
                <a:close/>
              </a:path>
            </a:pathLst>
          </a:custGeom>
          <a:solidFill>
            <a:srgbClr val="000000"/>
          </a:solidFill>
        </p:spPr>
        <p:txBody>
          <a:bodyPr wrap="square" lIns="0" tIns="0" rIns="0" bIns="0" rtlCol="0"/>
          <a:lstStyle/>
          <a:p>
            <a:pPr defTabSz="914126"/>
            <a:endParaRPr>
              <a:solidFill>
                <a:srgbClr val="DDDDDD"/>
              </a:solidFill>
            </a:endParaRPr>
          </a:p>
        </p:txBody>
      </p:sp>
      <p:sp>
        <p:nvSpPr>
          <p:cNvPr id="9" name="object 9"/>
          <p:cNvSpPr txBox="1"/>
          <p:nvPr/>
        </p:nvSpPr>
        <p:spPr>
          <a:xfrm>
            <a:off x="4432099" y="1601193"/>
            <a:ext cx="2406102" cy="1563235"/>
          </a:xfrm>
          <a:prstGeom prst="rect">
            <a:avLst/>
          </a:prstGeom>
        </p:spPr>
        <p:txBody>
          <a:bodyPr vert="horz" wrap="square" lIns="0" tIns="12693" rIns="0" bIns="0" rtlCol="0">
            <a:spAutoFit/>
          </a:bodyPr>
          <a:lstStyle/>
          <a:p>
            <a:pPr marL="12695" defTabSz="914126">
              <a:spcBef>
                <a:spcPts val="100"/>
              </a:spcBef>
            </a:pPr>
            <a:r>
              <a:rPr lang="es" sz="3199" spc="-10" dirty="0">
                <a:solidFill>
                  <a:srgbClr val="000000">
                    <a:lumMod val="50000"/>
                    <a:lumOff val="50000"/>
                  </a:srgbClr>
                </a:solidFill>
                <a:latin typeface="Cambria Math"/>
                <a:cs typeface="Cambria Math"/>
              </a:rPr>
              <a:t>np.dot(x1,x2)</a:t>
            </a:r>
            <a:endParaRPr sz="3199" dirty="0">
              <a:solidFill>
                <a:srgbClr val="000000">
                  <a:lumMod val="50000"/>
                  <a:lumOff val="50000"/>
                </a:srgbClr>
              </a:solidFill>
              <a:latin typeface="Cambria Math"/>
              <a:cs typeface="Cambria Math"/>
            </a:endParaRPr>
          </a:p>
          <a:p>
            <a:pPr marR="55221" algn="r" defTabSz="914126">
              <a:spcBef>
                <a:spcPts val="3469"/>
              </a:spcBef>
            </a:pPr>
            <a:r>
              <a:rPr lang="es" sz="3999" spc="-50" dirty="0">
                <a:solidFill>
                  <a:srgbClr val="000000">
                    <a:lumMod val="50000"/>
                    <a:lumOff val="50000"/>
                  </a:srgbClr>
                </a:solidFill>
                <a:latin typeface="Cambria Math"/>
                <a:cs typeface="Cambria Math"/>
              </a:rPr>
              <a:t>1</a:t>
            </a:r>
            <a:endParaRPr sz="3999" dirty="0">
              <a:solidFill>
                <a:srgbClr val="000000">
                  <a:lumMod val="50000"/>
                  <a:lumOff val="50000"/>
                </a:srgbClr>
              </a:solidFill>
              <a:latin typeface="Cambria Math"/>
              <a:cs typeface="Cambria Math"/>
            </a:endParaRPr>
          </a:p>
        </p:txBody>
      </p:sp>
      <p:sp>
        <p:nvSpPr>
          <p:cNvPr id="10" name="object 10"/>
          <p:cNvSpPr txBox="1"/>
          <p:nvPr/>
        </p:nvSpPr>
        <p:spPr>
          <a:xfrm>
            <a:off x="6526433" y="3720541"/>
            <a:ext cx="306554" cy="628162"/>
          </a:xfrm>
          <a:prstGeom prst="rect">
            <a:avLst/>
          </a:prstGeom>
        </p:spPr>
        <p:txBody>
          <a:bodyPr vert="horz" wrap="square" lIns="0" tIns="12693" rIns="0" bIns="0" rtlCol="0">
            <a:spAutoFit/>
          </a:bodyPr>
          <a:lstStyle/>
          <a:p>
            <a:pPr marL="12695" defTabSz="914126">
              <a:spcBef>
                <a:spcPts val="100"/>
              </a:spcBef>
            </a:pPr>
            <a:r>
              <a:rPr lang="es" sz="3999" spc="-50" dirty="0">
                <a:solidFill>
                  <a:srgbClr val="000000">
                    <a:lumMod val="50000"/>
                    <a:lumOff val="50000"/>
                  </a:srgbClr>
                </a:solidFill>
                <a:latin typeface="Cambria Math"/>
                <a:cs typeface="Cambria Math"/>
              </a:rPr>
              <a:t>1</a:t>
            </a:r>
            <a:endParaRPr sz="3999" dirty="0">
              <a:solidFill>
                <a:srgbClr val="000000">
                  <a:lumMod val="50000"/>
                  <a:lumOff val="50000"/>
                </a:srgbClr>
              </a:solidFill>
              <a:latin typeface="Cambria Math"/>
              <a:cs typeface="Cambria Math"/>
            </a:endParaRPr>
          </a:p>
        </p:txBody>
      </p:sp>
      <p:sp>
        <p:nvSpPr>
          <p:cNvPr id="13" name="object 13"/>
          <p:cNvSpPr txBox="1"/>
          <p:nvPr/>
        </p:nvSpPr>
        <p:spPr>
          <a:xfrm>
            <a:off x="5407509" y="3123426"/>
            <a:ext cx="2891003" cy="634687"/>
          </a:xfrm>
          <a:prstGeom prst="rect">
            <a:avLst/>
          </a:prstGeom>
        </p:spPr>
        <p:txBody>
          <a:bodyPr vert="horz" wrap="square" lIns="0" tIns="12693" rIns="0" bIns="0" rtlCol="0">
            <a:spAutoFit/>
          </a:bodyPr>
          <a:lstStyle/>
          <a:p>
            <a:pPr marL="12695" defTabSz="914126">
              <a:spcBef>
                <a:spcPts val="100"/>
              </a:spcBef>
              <a:tabLst>
                <a:tab pos="695046" algn="l"/>
                <a:tab pos="1153334" algn="l"/>
                <a:tab pos="1777923" algn="l"/>
                <a:tab pos="2354273" algn="l"/>
              </a:tabLst>
            </a:pPr>
            <a:r>
              <a:rPr lang="es" sz="5997" spc="120" baseline="-2777" dirty="0">
                <a:solidFill>
                  <a:srgbClr val="000000">
                    <a:lumMod val="50000"/>
                    <a:lumOff val="50000"/>
                  </a:srgbClr>
                </a:solidFill>
                <a:latin typeface="Cambria Math"/>
                <a:cs typeface="Cambria Math"/>
              </a:rPr>
              <a:t>2</a:t>
            </a:r>
            <a:r>
              <a:rPr lang="es" sz="5997" baseline="-2777" dirty="0">
                <a:solidFill>
                  <a:srgbClr val="000000">
                    <a:lumMod val="50000"/>
                    <a:lumOff val="50000"/>
                  </a:srgbClr>
                </a:solidFill>
                <a:latin typeface="Times New Roman"/>
                <a:cs typeface="Times New Roman"/>
              </a:rPr>
              <a:t>	</a:t>
            </a:r>
            <a:r>
              <a:rPr lang="es" sz="3999" spc="-50" dirty="0">
                <a:solidFill>
                  <a:srgbClr val="000000">
                    <a:lumMod val="50000"/>
                    <a:lumOff val="50000"/>
                  </a:srgbClr>
                </a:solidFill>
                <a:latin typeface="Cambria Math"/>
                <a:cs typeface="Cambria Math"/>
              </a:rPr>
              <a:t>⋅   </a:t>
            </a:r>
            <a:r>
              <a:rPr lang="es" sz="5997" spc="-75" baseline="-2777" dirty="0">
                <a:solidFill>
                  <a:srgbClr val="000000">
                    <a:lumMod val="50000"/>
                    <a:lumOff val="50000"/>
                  </a:srgbClr>
                </a:solidFill>
                <a:latin typeface="Cambria Math"/>
                <a:cs typeface="Cambria Math"/>
              </a:rPr>
              <a:t>2     </a:t>
            </a:r>
            <a:r>
              <a:rPr lang="es" sz="3999" spc="-50" dirty="0">
                <a:solidFill>
                  <a:srgbClr val="000000">
                    <a:lumMod val="50000"/>
                    <a:lumOff val="50000"/>
                  </a:srgbClr>
                </a:solidFill>
                <a:latin typeface="Cambria Math"/>
                <a:cs typeface="Cambria Math"/>
              </a:rPr>
              <a:t>= </a:t>
            </a:r>
            <a:r>
              <a:rPr lang="es" sz="3999" spc="80" dirty="0">
                <a:solidFill>
                  <a:srgbClr val="000000">
                    <a:lumMod val="50000"/>
                    <a:lumOff val="50000"/>
                  </a:srgbClr>
                </a:solidFill>
                <a:latin typeface="Cambria Math"/>
                <a:cs typeface="Cambria Math"/>
              </a:rPr>
              <a:t>9</a:t>
            </a:r>
            <a:r>
              <a:rPr lang="es" sz="3999" u="sng" spc="80" dirty="0">
                <a:solidFill>
                  <a:srgbClr val="000000">
                    <a:lumMod val="50000"/>
                    <a:lumOff val="50000"/>
                  </a:srgbClr>
                </a:solidFill>
                <a:uFill>
                  <a:solidFill>
                    <a:srgbClr val="000000"/>
                  </a:solidFill>
                </a:uFill>
                <a:latin typeface="Times New Roman"/>
                <a:cs typeface="Times New Roman"/>
              </a:rPr>
              <a:t> </a:t>
            </a:r>
            <a:endParaRPr sz="3999" dirty="0">
              <a:solidFill>
                <a:srgbClr val="000000">
                  <a:lumMod val="50000"/>
                  <a:lumOff val="50000"/>
                </a:srgbClr>
              </a:solidFill>
              <a:latin typeface="Times New Roman"/>
              <a:cs typeface="Times New Roman"/>
            </a:endParaRPr>
          </a:p>
        </p:txBody>
      </p:sp>
      <p:sp>
        <p:nvSpPr>
          <p:cNvPr id="14" name="object 14"/>
          <p:cNvSpPr txBox="1"/>
          <p:nvPr/>
        </p:nvSpPr>
        <p:spPr>
          <a:xfrm>
            <a:off x="4432099" y="4430375"/>
            <a:ext cx="394142" cy="451897"/>
          </a:xfrm>
          <a:prstGeom prst="rect">
            <a:avLst/>
          </a:prstGeom>
        </p:spPr>
        <p:txBody>
          <a:bodyPr vert="horz" wrap="square" lIns="0" tIns="12693" rIns="0" bIns="0" rtlCol="0">
            <a:spAutoFit/>
          </a:bodyPr>
          <a:lstStyle/>
          <a:p>
            <a:pPr marL="12695" defTabSz="914126">
              <a:spcBef>
                <a:spcPts val="100"/>
              </a:spcBef>
            </a:pPr>
            <a:r>
              <a:rPr lang="es" sz="2799" spc="-25">
                <a:solidFill>
                  <a:srgbClr val="000000">
                    <a:lumMod val="50000"/>
                    <a:lumOff val="50000"/>
                  </a:srgbClr>
                </a:solidFill>
                <a:latin typeface="Cambria Math"/>
                <a:cs typeface="Cambria Math"/>
              </a:rPr>
              <a:t>x1</a:t>
            </a:r>
            <a:endParaRPr sz="2799">
              <a:solidFill>
                <a:srgbClr val="000000">
                  <a:lumMod val="50000"/>
                  <a:lumOff val="50000"/>
                </a:srgbClr>
              </a:solidFill>
              <a:latin typeface="Cambria Math"/>
              <a:cs typeface="Cambria Math"/>
            </a:endParaRPr>
          </a:p>
        </p:txBody>
      </p:sp>
      <p:sp>
        <p:nvSpPr>
          <p:cNvPr id="15" name="object 15"/>
          <p:cNvSpPr txBox="1"/>
          <p:nvPr/>
        </p:nvSpPr>
        <p:spPr>
          <a:xfrm>
            <a:off x="6361549" y="4430375"/>
            <a:ext cx="394142" cy="451897"/>
          </a:xfrm>
          <a:prstGeom prst="rect">
            <a:avLst/>
          </a:prstGeom>
        </p:spPr>
        <p:txBody>
          <a:bodyPr vert="horz" wrap="square" lIns="0" tIns="12693" rIns="0" bIns="0" rtlCol="0">
            <a:spAutoFit/>
          </a:bodyPr>
          <a:lstStyle/>
          <a:p>
            <a:pPr marL="12695" defTabSz="914126">
              <a:spcBef>
                <a:spcPts val="100"/>
              </a:spcBef>
            </a:pPr>
            <a:r>
              <a:rPr lang="es" sz="2799" spc="-25">
                <a:solidFill>
                  <a:srgbClr val="000000">
                    <a:lumMod val="50000"/>
                    <a:lumOff val="50000"/>
                  </a:srgbClr>
                </a:solidFill>
                <a:latin typeface="Cambria Math"/>
                <a:cs typeface="Cambria Math"/>
              </a:rPr>
              <a:t>x2</a:t>
            </a:r>
            <a:endParaRPr sz="2799">
              <a:solidFill>
                <a:srgbClr val="000000">
                  <a:lumMod val="50000"/>
                  <a:lumOff val="50000"/>
                </a:srgbClr>
              </a:solidFill>
              <a:latin typeface="Cambria Math"/>
              <a:cs typeface="Cambria Math"/>
            </a:endParaRPr>
          </a:p>
        </p:txBody>
      </p:sp>
      <p:sp>
        <p:nvSpPr>
          <p:cNvPr id="19" name="object 5">
            <a:extLst>
              <a:ext uri="{FF2B5EF4-FFF2-40B4-BE49-F238E27FC236}">
                <a16:creationId xmlns:a16="http://schemas.microsoft.com/office/drawing/2014/main" id="{10274EF2-C64C-B21E-5420-5FDC77FE64E4}"/>
              </a:ext>
            </a:extLst>
          </p:cNvPr>
          <p:cNvSpPr/>
          <p:nvPr/>
        </p:nvSpPr>
        <p:spPr>
          <a:xfrm rot="10800000">
            <a:off x="5766386" y="3247066"/>
            <a:ext cx="111071" cy="473475"/>
          </a:xfrm>
          <a:custGeom>
            <a:avLst/>
            <a:gdLst/>
            <a:ahLst/>
            <a:cxnLst/>
            <a:rect l="l" t="t" r="r" b="b"/>
            <a:pathLst>
              <a:path w="111125" h="473710">
                <a:moveTo>
                  <a:pt x="110629" y="0"/>
                </a:moveTo>
                <a:lnTo>
                  <a:pt x="0" y="0"/>
                </a:lnTo>
                <a:lnTo>
                  <a:pt x="0" y="19050"/>
                </a:lnTo>
                <a:lnTo>
                  <a:pt x="0" y="454660"/>
                </a:lnTo>
                <a:lnTo>
                  <a:pt x="0" y="473710"/>
                </a:lnTo>
                <a:lnTo>
                  <a:pt x="110629" y="473710"/>
                </a:lnTo>
                <a:lnTo>
                  <a:pt x="110629" y="454660"/>
                </a:lnTo>
                <a:lnTo>
                  <a:pt x="41173" y="454660"/>
                </a:lnTo>
                <a:lnTo>
                  <a:pt x="41173" y="19050"/>
                </a:lnTo>
                <a:lnTo>
                  <a:pt x="110629" y="19050"/>
                </a:lnTo>
                <a:lnTo>
                  <a:pt x="110629" y="0"/>
                </a:lnTo>
                <a:close/>
              </a:path>
            </a:pathLst>
          </a:custGeom>
          <a:solidFill>
            <a:srgbClr val="000000"/>
          </a:solidFill>
        </p:spPr>
        <p:txBody>
          <a:bodyPr wrap="square" lIns="0" tIns="0" rIns="0" bIns="0" rtlCol="0"/>
          <a:lstStyle/>
          <a:p>
            <a:pPr defTabSz="914126"/>
            <a:endParaRPr>
              <a:solidFill>
                <a:srgbClr val="DDDDDD"/>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934193" y="3461505"/>
            <a:ext cx="8037685" cy="2139262"/>
          </a:xfrm>
          <a:prstGeom prst="rect">
            <a:avLst/>
          </a:prstGeom>
        </p:spPr>
        <p:txBody>
          <a:bodyPr vert="horz" wrap="square" lIns="0" tIns="53949" rIns="0" bIns="0" rtlCol="0">
            <a:spAutoFit/>
          </a:bodyPr>
          <a:lstStyle/>
          <a:p>
            <a:pPr marL="12695" marR="5077" defTabSz="914126">
              <a:lnSpc>
                <a:spcPts val="2589"/>
              </a:lnSpc>
              <a:spcBef>
                <a:spcPts val="425"/>
              </a:spcBef>
            </a:pPr>
            <a:r>
              <a:rPr lang="es" sz="2400" spc="-45" dirty="0">
                <a:solidFill>
                  <a:srgbClr val="000000"/>
                </a:solidFill>
                <a:latin typeface="Arial"/>
                <a:cs typeface="Arial"/>
              </a:rPr>
              <a:t>Pandas es una biblioteca de código abierto, licenciada por BSD, que ofrece estructuras de datos y herramientas de análisis de datos de alto rendimiento y fáciles de usar para Python. </a:t>
            </a:r>
            <a:r>
              <a:rPr lang="es" sz="2400" spc="-10" dirty="0">
                <a:solidFill>
                  <a:srgbClr val="000000"/>
                </a:solidFill>
                <a:latin typeface="Arial"/>
                <a:cs typeface="Arial"/>
                <a:hlinkClick r:id="rId2">
                  <a:extLst>
                    <a:ext uri="{A12FA001-AC4F-418D-AE19-62706E023703}">
                      <ahyp:hlinkClr xmlns:ahyp="http://schemas.microsoft.com/office/drawing/2018/hyperlinkcolor" val="tx"/>
                    </a:ext>
                  </a:extLst>
                </a:hlinkClick>
              </a:rPr>
              <a:t>https://pandas.pydata.org</a:t>
            </a:r>
            <a:endParaRPr sz="2400" dirty="0">
              <a:solidFill>
                <a:srgbClr val="000000"/>
              </a:solidFill>
              <a:latin typeface="Arial"/>
              <a:cs typeface="Arial"/>
            </a:endParaRPr>
          </a:p>
          <a:p>
            <a:pPr marL="12695" defTabSz="914126">
              <a:spcBef>
                <a:spcPts val="2495"/>
              </a:spcBef>
            </a:pPr>
            <a:r>
              <a:rPr lang="es" sz="2799" dirty="0">
                <a:solidFill>
                  <a:srgbClr val="000000"/>
                </a:solidFill>
                <a:latin typeface="Cambria Math"/>
                <a:cs typeface="Cambria Math"/>
              </a:rPr>
              <a:t>&gt;&gt; importar pandas como pd</a:t>
            </a:r>
            <a:endParaRPr sz="2799" dirty="0">
              <a:solidFill>
                <a:srgbClr val="000000"/>
              </a:solidFill>
              <a:latin typeface="Cambria Math"/>
              <a:cs typeface="Cambria Math"/>
            </a:endParaRPr>
          </a:p>
        </p:txBody>
      </p:sp>
      <p:grpSp>
        <p:nvGrpSpPr>
          <p:cNvPr id="4" name="object 4"/>
          <p:cNvGrpSpPr/>
          <p:nvPr/>
        </p:nvGrpSpPr>
        <p:grpSpPr>
          <a:xfrm>
            <a:off x="2990199" y="1237389"/>
            <a:ext cx="5462757" cy="803514"/>
            <a:chOff x="2989465" y="2007955"/>
            <a:chExt cx="5465445" cy="803910"/>
          </a:xfrm>
        </p:grpSpPr>
        <p:pic>
          <p:nvPicPr>
            <p:cNvPr id="5" name="object 5"/>
            <p:cNvPicPr/>
            <p:nvPr/>
          </p:nvPicPr>
          <p:blipFill>
            <a:blip r:embed="rId3" cstate="print"/>
            <a:stretch>
              <a:fillRect/>
            </a:stretch>
          </p:blipFill>
          <p:spPr>
            <a:xfrm>
              <a:off x="2989465" y="2044992"/>
              <a:ext cx="3436901" cy="692325"/>
            </a:xfrm>
            <a:prstGeom prst="rect">
              <a:avLst/>
            </a:prstGeom>
          </p:spPr>
        </p:pic>
        <p:pic>
          <p:nvPicPr>
            <p:cNvPr id="6" name="object 6"/>
            <p:cNvPicPr/>
            <p:nvPr/>
          </p:nvPicPr>
          <p:blipFill>
            <a:blip r:embed="rId4" cstate="print"/>
            <a:stretch>
              <a:fillRect/>
            </a:stretch>
          </p:blipFill>
          <p:spPr>
            <a:xfrm>
              <a:off x="6401188" y="2007955"/>
              <a:ext cx="2053493" cy="803540"/>
            </a:xfrm>
            <a:prstGeom prst="rect">
              <a:avLst/>
            </a:prstGeom>
          </p:spPr>
        </p:pic>
      </p:grpSp>
      <p:sp>
        <p:nvSpPr>
          <p:cNvPr id="7" name="object 7" descr="$PPTXTitle"/>
          <p:cNvSpPr txBox="1">
            <a:spLocks noGrp="1"/>
          </p:cNvSpPr>
          <p:nvPr>
            <p:ph type="title"/>
          </p:nvPr>
        </p:nvSpPr>
        <p:spPr>
          <a:xfrm>
            <a:off x="84725" y="58717"/>
            <a:ext cx="12035248" cy="289716"/>
          </a:xfrm>
          <a:prstGeom prst="rect">
            <a:avLst/>
          </a:prstGeom>
        </p:spPr>
        <p:txBody>
          <a:bodyPr vert="horz" wrap="square" lIns="0" tIns="12693" rIns="0" bIns="0" numCol="1" rtlCol="0" anchor="ctr" anchorCtr="0" compatLnSpc="1">
            <a:prstTxWarp prst="textNoShape">
              <a:avLst/>
            </a:prstTxWarp>
            <a:spAutoFit/>
          </a:bodyPr>
          <a:lstStyle/>
          <a:p>
            <a:pPr marL="12695">
              <a:spcBef>
                <a:spcPts val="100"/>
              </a:spcBef>
            </a:pPr>
            <a:r>
              <a:rPr lang="es" spc="-80"/>
              <a:t>Pandas</a:t>
            </a:r>
          </a:p>
        </p:txBody>
      </p:sp>
      <p:sp>
        <p:nvSpPr>
          <p:cNvPr id="8" name="object 8"/>
          <p:cNvSpPr txBox="1"/>
          <p:nvPr/>
        </p:nvSpPr>
        <p:spPr>
          <a:xfrm>
            <a:off x="3209957" y="2189645"/>
            <a:ext cx="1956107" cy="702410"/>
          </a:xfrm>
          <a:prstGeom prst="rect">
            <a:avLst/>
          </a:prstGeom>
          <a:solidFill>
            <a:srgbClr val="000000"/>
          </a:solidFill>
          <a:ln w="3175">
            <a:solidFill>
              <a:srgbClr val="000000"/>
            </a:solidFill>
          </a:ln>
        </p:spPr>
        <p:txBody>
          <a:bodyPr vert="horz" wrap="square" lIns="0" tIns="147248" rIns="0" bIns="0" rtlCol="0">
            <a:spAutoFit/>
          </a:bodyPr>
          <a:lstStyle/>
          <a:p>
            <a:pPr defTabSz="914126">
              <a:spcBef>
                <a:spcPts val="1160"/>
              </a:spcBef>
            </a:pPr>
            <a:endParaRPr sz="1800" dirty="0">
              <a:solidFill>
                <a:srgbClr val="DDDDDD"/>
              </a:solidFill>
              <a:latin typeface="Times New Roman"/>
              <a:cs typeface="Times New Roman"/>
            </a:endParaRPr>
          </a:p>
          <a:p>
            <a:pPr marL="493833" defTabSz="914126"/>
            <a:r>
              <a:rPr lang="es" sz="1800" spc="-20" dirty="0">
                <a:solidFill>
                  <a:srgbClr val="FFFFFF"/>
                </a:solidFill>
                <a:latin typeface="Arial"/>
                <a:cs typeface="Arial"/>
              </a:rPr>
              <a:t>Datos bruto</a:t>
            </a:r>
            <a:endParaRPr sz="1800" dirty="0">
              <a:solidFill>
                <a:srgbClr val="DDDDDD"/>
              </a:solidFill>
              <a:latin typeface="Arial"/>
              <a:cs typeface="Arial"/>
            </a:endParaRPr>
          </a:p>
        </p:txBody>
      </p:sp>
      <p:sp>
        <p:nvSpPr>
          <p:cNvPr id="9" name="object 9"/>
          <p:cNvSpPr txBox="1"/>
          <p:nvPr/>
        </p:nvSpPr>
        <p:spPr>
          <a:xfrm>
            <a:off x="6376749" y="2189645"/>
            <a:ext cx="1956107" cy="702410"/>
          </a:xfrm>
          <a:prstGeom prst="rect">
            <a:avLst/>
          </a:prstGeom>
          <a:solidFill>
            <a:srgbClr val="000000"/>
          </a:solidFill>
          <a:ln w="3175">
            <a:solidFill>
              <a:srgbClr val="000000"/>
            </a:solidFill>
          </a:ln>
        </p:spPr>
        <p:txBody>
          <a:bodyPr vert="horz" wrap="square" lIns="0" tIns="147248" rIns="0" bIns="0" rtlCol="0">
            <a:spAutoFit/>
          </a:bodyPr>
          <a:lstStyle/>
          <a:p>
            <a:pPr defTabSz="914126">
              <a:spcBef>
                <a:spcPts val="1160"/>
              </a:spcBef>
            </a:pPr>
            <a:endParaRPr sz="1800" dirty="0">
              <a:solidFill>
                <a:srgbClr val="DDDDDD"/>
              </a:solidFill>
              <a:latin typeface="Times New Roman"/>
              <a:cs typeface="Times New Roman"/>
            </a:endParaRPr>
          </a:p>
          <a:p>
            <a:pPr marL="380213" defTabSz="914126"/>
            <a:r>
              <a:rPr lang="es" sz="1800" spc="-10" dirty="0">
                <a:solidFill>
                  <a:srgbClr val="FFFFFF"/>
                </a:solidFill>
                <a:latin typeface="Arial"/>
                <a:cs typeface="Arial"/>
              </a:rPr>
              <a:t>DataFrames</a:t>
            </a:r>
            <a:endParaRPr sz="1800" dirty="0">
              <a:solidFill>
                <a:srgbClr val="DDDDDD"/>
              </a:solidFill>
              <a:latin typeface="Arial"/>
              <a:cs typeface="Arial"/>
            </a:endParaRPr>
          </a:p>
        </p:txBody>
      </p:sp>
      <p:grpSp>
        <p:nvGrpSpPr>
          <p:cNvPr id="10" name="object 10"/>
          <p:cNvGrpSpPr/>
          <p:nvPr/>
        </p:nvGrpSpPr>
        <p:grpSpPr>
          <a:xfrm>
            <a:off x="5251038" y="2287044"/>
            <a:ext cx="990748" cy="497595"/>
            <a:chOff x="5251417" y="3292250"/>
            <a:chExt cx="991235" cy="497840"/>
          </a:xfrm>
        </p:grpSpPr>
        <p:sp>
          <p:nvSpPr>
            <p:cNvPr id="11" name="object 11"/>
            <p:cNvSpPr/>
            <p:nvPr/>
          </p:nvSpPr>
          <p:spPr>
            <a:xfrm>
              <a:off x="5257767" y="3298600"/>
              <a:ext cx="978535" cy="485140"/>
            </a:xfrm>
            <a:custGeom>
              <a:avLst/>
              <a:gdLst/>
              <a:ahLst/>
              <a:cxnLst/>
              <a:rect l="l" t="t" r="r" b="b"/>
              <a:pathLst>
                <a:path w="978535" h="485139">
                  <a:moveTo>
                    <a:pt x="736091" y="0"/>
                  </a:moveTo>
                  <a:lnTo>
                    <a:pt x="736091" y="121157"/>
                  </a:lnTo>
                  <a:lnTo>
                    <a:pt x="0" y="121157"/>
                  </a:lnTo>
                  <a:lnTo>
                    <a:pt x="0" y="363474"/>
                  </a:lnTo>
                  <a:lnTo>
                    <a:pt x="736091" y="363474"/>
                  </a:lnTo>
                  <a:lnTo>
                    <a:pt x="736091" y="484631"/>
                  </a:lnTo>
                  <a:lnTo>
                    <a:pt x="978407" y="242315"/>
                  </a:lnTo>
                  <a:lnTo>
                    <a:pt x="736091" y="0"/>
                  </a:lnTo>
                  <a:close/>
                </a:path>
              </a:pathLst>
            </a:custGeom>
            <a:solidFill>
              <a:srgbClr val="000000"/>
            </a:solidFill>
          </p:spPr>
          <p:txBody>
            <a:bodyPr wrap="square" lIns="0" tIns="0" rIns="0" bIns="0" rtlCol="0"/>
            <a:lstStyle/>
            <a:p>
              <a:pPr defTabSz="914126"/>
              <a:endParaRPr>
                <a:solidFill>
                  <a:srgbClr val="DDDDDD"/>
                </a:solidFill>
              </a:endParaRPr>
            </a:p>
          </p:txBody>
        </p:sp>
        <p:sp>
          <p:nvSpPr>
            <p:cNvPr id="12" name="object 12"/>
            <p:cNvSpPr/>
            <p:nvPr/>
          </p:nvSpPr>
          <p:spPr>
            <a:xfrm>
              <a:off x="5257767" y="3298600"/>
              <a:ext cx="978535" cy="485140"/>
            </a:xfrm>
            <a:custGeom>
              <a:avLst/>
              <a:gdLst/>
              <a:ahLst/>
              <a:cxnLst/>
              <a:rect l="l" t="t" r="r" b="b"/>
              <a:pathLst>
                <a:path w="978535" h="485139">
                  <a:moveTo>
                    <a:pt x="0" y="121158"/>
                  </a:moveTo>
                  <a:lnTo>
                    <a:pt x="736092" y="121158"/>
                  </a:lnTo>
                  <a:lnTo>
                    <a:pt x="736092" y="0"/>
                  </a:lnTo>
                  <a:lnTo>
                    <a:pt x="978408" y="242316"/>
                  </a:lnTo>
                  <a:lnTo>
                    <a:pt x="736092" y="484632"/>
                  </a:lnTo>
                  <a:lnTo>
                    <a:pt x="736092" y="363473"/>
                  </a:lnTo>
                  <a:lnTo>
                    <a:pt x="0" y="363473"/>
                  </a:lnTo>
                  <a:lnTo>
                    <a:pt x="0" y="121158"/>
                  </a:lnTo>
                  <a:close/>
                </a:path>
              </a:pathLst>
            </a:custGeom>
            <a:ln w="12700">
              <a:solidFill>
                <a:srgbClr val="000000"/>
              </a:solidFill>
            </a:ln>
          </p:spPr>
          <p:txBody>
            <a:bodyPr wrap="square" lIns="0" tIns="0" rIns="0" bIns="0" rtlCol="0"/>
            <a:lstStyle/>
            <a:p>
              <a:pPr defTabSz="914126"/>
              <a:endParaRPr>
                <a:solidFill>
                  <a:srgbClr val="DDDDDD"/>
                </a:solidFill>
              </a:endParaRPr>
            </a:p>
          </p:txBody>
        </p:sp>
      </p:gr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8&quot;/&gt;&lt;/object&gt;&lt;object type=&quot;3&quot; unique_id=&quot;10005&quot;&gt;&lt;property id=&quot;20148&quot; value=&quot;5&quot;/&gt;&lt;property id=&quot;20300&quot; value=&quot;Slide 2&quot;/&gt;&lt;property id=&quot;20307&quot; value=&quot;257&quot;/&gt;&lt;/object&gt;&lt;/object&gt;&lt;/object&gt;&lt;/database&gt;"/>
</p:tagLst>
</file>

<file path=ppt/theme/theme1.xml><?xml version="1.0" encoding="utf-8"?>
<a:theme xmlns:a="http://schemas.openxmlformats.org/drawingml/2006/main" name="Foster+Partners_template 2013">
  <a:themeElements>
    <a:clrScheme name="Foster + Partners PPT colours">
      <a:dk1>
        <a:srgbClr val="565656"/>
      </a:dk1>
      <a:lt1>
        <a:srgbClr val="DDDDDD"/>
      </a:lt1>
      <a:dk2>
        <a:srgbClr val="000000"/>
      </a:dk2>
      <a:lt2>
        <a:srgbClr val="FFFFFF"/>
      </a:lt2>
      <a:accent1>
        <a:srgbClr val="FFF166"/>
      </a:accent1>
      <a:accent2>
        <a:srgbClr val="EE7F00"/>
      </a:accent2>
      <a:accent3>
        <a:srgbClr val="FF0000"/>
      </a:accent3>
      <a:accent4>
        <a:srgbClr val="71C333"/>
      </a:accent4>
      <a:accent5>
        <a:srgbClr val="1DBBE9"/>
      </a:accent5>
      <a:accent6>
        <a:srgbClr val="1956AF"/>
      </a:accent6>
      <a:hlink>
        <a:srgbClr val="992BB7"/>
      </a:hlink>
      <a:folHlink>
        <a:srgbClr val="87856C"/>
      </a:folHlink>
    </a:clrScheme>
    <a:fontScheme name="Foster + Partners fotns">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400" dirty="0" smtClean="0"/>
        </a:defPPr>
      </a:lstStyle>
    </a:txDef>
  </a:objectDefaults>
  <a:extraClrSchemeLst>
    <a:extraClrScheme>
      <a:clrScheme name="Foster+Partners_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ster+Partners_template20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ster+Partners_template20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ster+Partners_template20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ster+Partners_template20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ster+Partners_template20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ster+Partners_template20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ster+Partners_template20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ster+Partners_template20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ster+Partners_template20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ster+Partners_template20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ster+Partners_template20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ster+Partners_template2008 13">
        <a:dk1>
          <a:srgbClr val="808080"/>
        </a:dk1>
        <a:lt1>
          <a:srgbClr val="C0C0C0"/>
        </a:lt1>
        <a:dk2>
          <a:srgbClr val="000000"/>
        </a:dk2>
        <a:lt2>
          <a:srgbClr val="FFFFFF"/>
        </a:lt2>
        <a:accent1>
          <a:srgbClr val="FFFF99"/>
        </a:accent1>
        <a:accent2>
          <a:srgbClr val="FFCC66"/>
        </a:accent2>
        <a:accent3>
          <a:srgbClr val="AAAAAA"/>
        </a:accent3>
        <a:accent4>
          <a:srgbClr val="A4A4A4"/>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
      <a:clrScheme name="Foster+Partners_template2008 14">
        <a:dk1>
          <a:srgbClr val="000000"/>
        </a:dk1>
        <a:lt1>
          <a:srgbClr val="FFFFFF"/>
        </a:lt1>
        <a:dk2>
          <a:srgbClr val="FFFFFF"/>
        </a:dk2>
        <a:lt2>
          <a:srgbClr val="000000"/>
        </a:lt2>
        <a:accent1>
          <a:srgbClr val="FFFF99"/>
        </a:accent1>
        <a:accent2>
          <a:srgbClr val="FFCC66"/>
        </a:accent2>
        <a:accent3>
          <a:srgbClr val="FFFFFF"/>
        </a:accent3>
        <a:accent4>
          <a:srgbClr val="000000"/>
        </a:accent4>
        <a:accent5>
          <a:srgbClr val="FFFFCA"/>
        </a:accent5>
        <a:accent6>
          <a:srgbClr val="E7B95C"/>
        </a:accent6>
        <a:hlink>
          <a:srgbClr val="FF9900"/>
        </a:hlink>
        <a:folHlink>
          <a:srgbClr val="FF6600"/>
        </a:folHlink>
      </a:clrScheme>
      <a:clrMap bg1="lt1" tx1="dk1" bg2="lt2" tx2="dk2" accent1="accent1" accent2="accent2" accent3="accent3" accent4="accent4" accent5="accent5" accent6="accent6" hlink="hlink" folHlink="folHlink"/>
    </a:extraClrScheme>
    <a:extraClrScheme>
      <a:clrScheme name="Foster+Partners_template2008 15">
        <a:dk1>
          <a:srgbClr val="808080"/>
        </a:dk1>
        <a:lt1>
          <a:srgbClr val="DDDDDD"/>
        </a:lt1>
        <a:dk2>
          <a:srgbClr val="000000"/>
        </a:dk2>
        <a:lt2>
          <a:srgbClr val="FFFFFF"/>
        </a:lt2>
        <a:accent1>
          <a:srgbClr val="FFFF99"/>
        </a:accent1>
        <a:accent2>
          <a:srgbClr val="FFCC66"/>
        </a:accent2>
        <a:accent3>
          <a:srgbClr val="AAAAAA"/>
        </a:accent3>
        <a:accent4>
          <a:srgbClr val="BDBDBD"/>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oster+Partners_white_16x9_2019.pptx" id="{A325104D-7B6B-4DC2-829D-AB456116C95B}" vid="{77D86C47-FD96-465A-B723-A018830516D0}"/>
    </a:ext>
  </a:extLst>
</a:theme>
</file>

<file path=ppt/theme/theme2.xml><?xml version="1.0" encoding="utf-8"?>
<a:theme xmlns:a="http://schemas.openxmlformats.org/drawingml/2006/main" name="1_Foster+Partners_template 2013">
  <a:themeElements>
    <a:clrScheme name="Foster + Partners PPT colours">
      <a:dk1>
        <a:srgbClr val="565656"/>
      </a:dk1>
      <a:lt1>
        <a:srgbClr val="DDDDDD"/>
      </a:lt1>
      <a:dk2>
        <a:srgbClr val="000000"/>
      </a:dk2>
      <a:lt2>
        <a:srgbClr val="FFFFFF"/>
      </a:lt2>
      <a:accent1>
        <a:srgbClr val="FFF166"/>
      </a:accent1>
      <a:accent2>
        <a:srgbClr val="EE7F00"/>
      </a:accent2>
      <a:accent3>
        <a:srgbClr val="FF0000"/>
      </a:accent3>
      <a:accent4>
        <a:srgbClr val="71C333"/>
      </a:accent4>
      <a:accent5>
        <a:srgbClr val="1DBBE9"/>
      </a:accent5>
      <a:accent6>
        <a:srgbClr val="1956AF"/>
      </a:accent6>
      <a:hlink>
        <a:srgbClr val="992BB7"/>
      </a:hlink>
      <a:folHlink>
        <a:srgbClr val="87856C"/>
      </a:folHlink>
    </a:clrScheme>
    <a:fontScheme name="Foster + Partners fotns">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400" dirty="0" smtClean="0"/>
        </a:defPPr>
      </a:lstStyle>
    </a:txDef>
  </a:objectDefaults>
  <a:extraClrSchemeLst>
    <a:extraClrScheme>
      <a:clrScheme name="Foster+Partners_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ster+Partners_template20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ster+Partners_template20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ster+Partners_template20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ster+Partners_template20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ster+Partners_template20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ster+Partners_template20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ster+Partners_template20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ster+Partners_template20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ster+Partners_template20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ster+Partners_template20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ster+Partners_template20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ster+Partners_template2008 13">
        <a:dk1>
          <a:srgbClr val="808080"/>
        </a:dk1>
        <a:lt1>
          <a:srgbClr val="C0C0C0"/>
        </a:lt1>
        <a:dk2>
          <a:srgbClr val="000000"/>
        </a:dk2>
        <a:lt2>
          <a:srgbClr val="FFFFFF"/>
        </a:lt2>
        <a:accent1>
          <a:srgbClr val="FFFF99"/>
        </a:accent1>
        <a:accent2>
          <a:srgbClr val="FFCC66"/>
        </a:accent2>
        <a:accent3>
          <a:srgbClr val="AAAAAA"/>
        </a:accent3>
        <a:accent4>
          <a:srgbClr val="A4A4A4"/>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
      <a:clrScheme name="Foster+Partners_template2008 14">
        <a:dk1>
          <a:srgbClr val="000000"/>
        </a:dk1>
        <a:lt1>
          <a:srgbClr val="FFFFFF"/>
        </a:lt1>
        <a:dk2>
          <a:srgbClr val="FFFFFF"/>
        </a:dk2>
        <a:lt2>
          <a:srgbClr val="000000"/>
        </a:lt2>
        <a:accent1>
          <a:srgbClr val="FFFF99"/>
        </a:accent1>
        <a:accent2>
          <a:srgbClr val="FFCC66"/>
        </a:accent2>
        <a:accent3>
          <a:srgbClr val="FFFFFF"/>
        </a:accent3>
        <a:accent4>
          <a:srgbClr val="000000"/>
        </a:accent4>
        <a:accent5>
          <a:srgbClr val="FFFFCA"/>
        </a:accent5>
        <a:accent6>
          <a:srgbClr val="E7B95C"/>
        </a:accent6>
        <a:hlink>
          <a:srgbClr val="FF9900"/>
        </a:hlink>
        <a:folHlink>
          <a:srgbClr val="FF6600"/>
        </a:folHlink>
      </a:clrScheme>
      <a:clrMap bg1="lt1" tx1="dk1" bg2="lt2" tx2="dk2" accent1="accent1" accent2="accent2" accent3="accent3" accent4="accent4" accent5="accent5" accent6="accent6" hlink="hlink" folHlink="folHlink"/>
    </a:extraClrScheme>
    <a:extraClrScheme>
      <a:clrScheme name="Foster+Partners_template2008 15">
        <a:dk1>
          <a:srgbClr val="808080"/>
        </a:dk1>
        <a:lt1>
          <a:srgbClr val="DDDDDD"/>
        </a:lt1>
        <a:dk2>
          <a:srgbClr val="000000"/>
        </a:dk2>
        <a:lt2>
          <a:srgbClr val="FFFFFF"/>
        </a:lt2>
        <a:accent1>
          <a:srgbClr val="FFFF99"/>
        </a:accent1>
        <a:accent2>
          <a:srgbClr val="FFCC66"/>
        </a:accent2>
        <a:accent3>
          <a:srgbClr val="AAAAAA"/>
        </a:accent3>
        <a:accent4>
          <a:srgbClr val="BDBDBD"/>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oster+Partners_white_16x9_2019.pptx" id="{A325104D-7B6B-4DC2-829D-AB456116C95B}" vid="{77D86C47-FD96-465A-B723-A018830516D0}"/>
    </a:ext>
  </a:extLst>
</a:theme>
</file>

<file path=ppt/theme/theme3.xml><?xml version="1.0" encoding="utf-8"?>
<a:theme xmlns:a="http://schemas.openxmlformats.org/drawingml/2006/main" name="2_Foster+Partners_template 2013">
  <a:themeElements>
    <a:clrScheme name="Foster + Partners PPT colours">
      <a:dk1>
        <a:srgbClr val="565656"/>
      </a:dk1>
      <a:lt1>
        <a:srgbClr val="DDDDDD"/>
      </a:lt1>
      <a:dk2>
        <a:srgbClr val="000000"/>
      </a:dk2>
      <a:lt2>
        <a:srgbClr val="FFFFFF"/>
      </a:lt2>
      <a:accent1>
        <a:srgbClr val="FFF166"/>
      </a:accent1>
      <a:accent2>
        <a:srgbClr val="EE7F00"/>
      </a:accent2>
      <a:accent3>
        <a:srgbClr val="FF0000"/>
      </a:accent3>
      <a:accent4>
        <a:srgbClr val="71C333"/>
      </a:accent4>
      <a:accent5>
        <a:srgbClr val="1DBBE9"/>
      </a:accent5>
      <a:accent6>
        <a:srgbClr val="1956AF"/>
      </a:accent6>
      <a:hlink>
        <a:srgbClr val="992BB7"/>
      </a:hlink>
      <a:folHlink>
        <a:srgbClr val="87856C"/>
      </a:folHlink>
    </a:clrScheme>
    <a:fontScheme name="Foster + Partners fotns">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400" dirty="0" smtClean="0"/>
        </a:defPPr>
      </a:lstStyle>
    </a:txDef>
  </a:objectDefaults>
  <a:extraClrSchemeLst>
    <a:extraClrScheme>
      <a:clrScheme name="Foster+Partners_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ster+Partners_template20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ster+Partners_template20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ster+Partners_template20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ster+Partners_template20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ster+Partners_template20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ster+Partners_template20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ster+Partners_template20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ster+Partners_template20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ster+Partners_template20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ster+Partners_template20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ster+Partners_template20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ster+Partners_template2008 13">
        <a:dk1>
          <a:srgbClr val="808080"/>
        </a:dk1>
        <a:lt1>
          <a:srgbClr val="C0C0C0"/>
        </a:lt1>
        <a:dk2>
          <a:srgbClr val="000000"/>
        </a:dk2>
        <a:lt2>
          <a:srgbClr val="FFFFFF"/>
        </a:lt2>
        <a:accent1>
          <a:srgbClr val="FFFF99"/>
        </a:accent1>
        <a:accent2>
          <a:srgbClr val="FFCC66"/>
        </a:accent2>
        <a:accent3>
          <a:srgbClr val="AAAAAA"/>
        </a:accent3>
        <a:accent4>
          <a:srgbClr val="A4A4A4"/>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
      <a:clrScheme name="Foster+Partners_template2008 14">
        <a:dk1>
          <a:srgbClr val="000000"/>
        </a:dk1>
        <a:lt1>
          <a:srgbClr val="FFFFFF"/>
        </a:lt1>
        <a:dk2>
          <a:srgbClr val="FFFFFF"/>
        </a:dk2>
        <a:lt2>
          <a:srgbClr val="000000"/>
        </a:lt2>
        <a:accent1>
          <a:srgbClr val="FFFF99"/>
        </a:accent1>
        <a:accent2>
          <a:srgbClr val="FFCC66"/>
        </a:accent2>
        <a:accent3>
          <a:srgbClr val="FFFFFF"/>
        </a:accent3>
        <a:accent4>
          <a:srgbClr val="000000"/>
        </a:accent4>
        <a:accent5>
          <a:srgbClr val="FFFFCA"/>
        </a:accent5>
        <a:accent6>
          <a:srgbClr val="E7B95C"/>
        </a:accent6>
        <a:hlink>
          <a:srgbClr val="FF9900"/>
        </a:hlink>
        <a:folHlink>
          <a:srgbClr val="FF6600"/>
        </a:folHlink>
      </a:clrScheme>
      <a:clrMap bg1="lt1" tx1="dk1" bg2="lt2" tx2="dk2" accent1="accent1" accent2="accent2" accent3="accent3" accent4="accent4" accent5="accent5" accent6="accent6" hlink="hlink" folHlink="folHlink"/>
    </a:extraClrScheme>
    <a:extraClrScheme>
      <a:clrScheme name="Foster+Partners_template2008 15">
        <a:dk1>
          <a:srgbClr val="808080"/>
        </a:dk1>
        <a:lt1>
          <a:srgbClr val="DDDDDD"/>
        </a:lt1>
        <a:dk2>
          <a:srgbClr val="000000"/>
        </a:dk2>
        <a:lt2>
          <a:srgbClr val="FFFFFF"/>
        </a:lt2>
        <a:accent1>
          <a:srgbClr val="FFFF99"/>
        </a:accent1>
        <a:accent2>
          <a:srgbClr val="FFCC66"/>
        </a:accent2>
        <a:accent3>
          <a:srgbClr val="AAAAAA"/>
        </a:accent3>
        <a:accent4>
          <a:srgbClr val="BDBDBD"/>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oster+Partners_white_16x9_2019.pptx" id="{A325104D-7B6B-4DC2-829D-AB456116C95B}" vid="{77D86C47-FD96-465A-B723-A018830516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b607934-979d-426f-bc8c-1c62ad83e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031F1B99BD28479046B99E0BB1DD4F" ma:contentTypeVersion="14" ma:contentTypeDescription="Create a new document." ma:contentTypeScope="" ma:versionID="a13c93741b2e1e67f0a2721f11a4b9f3">
  <xsd:schema xmlns:xsd="http://www.w3.org/2001/XMLSchema" xmlns:xs="http://www.w3.org/2001/XMLSchema" xmlns:p="http://schemas.microsoft.com/office/2006/metadata/properties" xmlns:ns2="bb607934-979d-426f-bc8c-1c62ad83e693" xmlns:ns3="0ac69bb8-fd78-49e3-b5a4-9113b319d7ac" targetNamespace="http://schemas.microsoft.com/office/2006/metadata/properties" ma:root="true" ma:fieldsID="4508705b441b207914442563c2876aea" ns2:_="" ns3:_="">
    <xsd:import namespace="bb607934-979d-426f-bc8c-1c62ad83e693"/>
    <xsd:import namespace="0ac69bb8-fd78-49e3-b5a4-9113b319d7a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607934-979d-426f-bc8c-1c62ad83e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62979705-429e-4ac2-8014-32167a7a8c8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c69bb8-fd78-49e3-b5a4-9113b319d7ac"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7000C0-7051-43B6-A407-D81F70861508}">
  <ds:schemaRefs>
    <ds:schemaRef ds:uri="bb607934-979d-426f-bc8c-1c62ad83e693"/>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7873921-D00C-45F6-B7F4-402035C71E3D}">
  <ds:schemaRefs>
    <ds:schemaRef ds:uri="0ac69bb8-fd78-49e3-b5a4-9113b319d7ac"/>
    <ds:schemaRef ds:uri="bb607934-979d-426f-bc8c-1c62ad83e6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BC5AAAE-4105-4A71-B833-FE7031C257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Foster+Partners_white_16x9_2019</Template>
  <TotalTime>0</TotalTime>
  <Words>2089</Words>
  <Application>Microsoft Office PowerPoint</Application>
  <PresentationFormat>Custom</PresentationFormat>
  <Paragraphs>418</Paragraphs>
  <Slides>54</Slides>
  <Notes>6</Notes>
  <HiddenSlides>0</HiddenSlides>
  <MMClips>0</MMClips>
  <ScaleCrop>false</ScaleCrop>
  <HeadingPairs>
    <vt:vector size="8" baseType="variant">
      <vt:variant>
        <vt:lpstr>Fonts Used</vt:lpstr>
      </vt:variant>
      <vt:variant>
        <vt:i4>9</vt:i4>
      </vt:variant>
      <vt:variant>
        <vt:lpstr>Theme</vt:lpstr>
      </vt:variant>
      <vt:variant>
        <vt:i4>3</vt:i4>
      </vt:variant>
      <vt:variant>
        <vt:lpstr>Embedded OLE Servers</vt:lpstr>
      </vt:variant>
      <vt:variant>
        <vt:i4>0</vt:i4>
      </vt:variant>
      <vt:variant>
        <vt:lpstr>Slide Titles</vt:lpstr>
      </vt:variant>
      <vt:variant>
        <vt:i4>54</vt:i4>
      </vt:variant>
    </vt:vector>
  </HeadingPairs>
  <TitlesOfParts>
    <vt:vector size="66" baseType="lpstr">
      <vt:lpstr>Open Sans Semibold</vt:lpstr>
      <vt:lpstr>Times New Roman</vt:lpstr>
      <vt:lpstr>Roboto Light</vt:lpstr>
      <vt:lpstr>Open Sans</vt:lpstr>
      <vt:lpstr>Roboto</vt:lpstr>
      <vt:lpstr>Cambria Math</vt:lpstr>
      <vt:lpstr>Calibri</vt:lpstr>
      <vt:lpstr>Arial</vt:lpstr>
      <vt:lpstr>Open Sans Light</vt:lpstr>
      <vt:lpstr>Foster+Partners_template 2013</vt:lpstr>
      <vt:lpstr>1_Foster+Partners_template 2013</vt:lpstr>
      <vt:lpstr>2_Foster+Partners_template 2013</vt:lpstr>
      <vt:lpstr>Manejo y Análisis de Datos</vt:lpstr>
      <vt:lpstr>PowerPoint Presentation</vt:lpstr>
      <vt:lpstr>Numpy &amp; Pandas para la gestión de datos Procesos comunes</vt:lpstr>
      <vt:lpstr>Numpy</vt:lpstr>
      <vt:lpstr>NumpyArrays  - Dimensión, Forma, Tamaño, Tipo</vt:lpstr>
      <vt:lpstr>Remodelación de NumpyArrays </vt:lpstr>
      <vt:lpstr>Funciones de NumpyArrays </vt:lpstr>
      <vt:lpstr>Producto Scalar NumpyArrays </vt:lpstr>
      <vt:lpstr>Pandas</vt:lpstr>
      <vt:lpstr>Pandas</vt:lpstr>
      <vt:lpstr>Filtrado por filas</vt:lpstr>
      <vt:lpstr>Filtrado por columnas</vt:lpstr>
      <vt:lpstr>Filtrado por filas y columnas</vt:lpstr>
      <vt:lpstr>Filtrado de filas por condiciones de columna</vt:lpstr>
      <vt:lpstr>Remodelación de datos</vt:lpstr>
      <vt:lpstr>Remodelación de datos</vt:lpstr>
      <vt:lpstr>Cuantización de datos</vt:lpstr>
      <vt:lpstr>Combinación de datos</vt:lpstr>
      <vt:lpstr>Combinación de datos</vt:lpstr>
      <vt:lpstr>Combinación de datos</vt:lpstr>
      <vt:lpstr>Combinación de datos</vt:lpstr>
      <vt:lpstr>Exportación/Almacenamiento de datos</vt:lpstr>
      <vt:lpstr>Resumen</vt:lpstr>
      <vt:lpstr>Departamento de Geografía</vt:lpstr>
      <vt:lpstr>Problemas fermi</vt:lpstr>
      <vt:lpstr>Problemas de Fermi</vt:lpstr>
      <vt:lpstr>Problemas de Fermi</vt:lpstr>
      <vt:lpstr>Qué necesitamos saber?</vt:lpstr>
      <vt:lpstr>Qué necesitamos saber?</vt:lpstr>
      <vt:lpstr>Juntamos todo (cálculo final)</vt:lpstr>
      <vt:lpstr>Juntamos todo (cálculo final)</vt:lpstr>
      <vt:lpstr>PowerPoint Presentation</vt:lpstr>
      <vt:lpstr>Un proceso para abordar preguntas</vt:lpstr>
      <vt:lpstr>Un proceso para abordar preguntas</vt:lpstr>
      <vt:lpstr>Un proceso para abordar preguntas</vt:lpstr>
      <vt:lpstr>Un proceso para abordar preguntas</vt:lpstr>
      <vt:lpstr>Un proceso para abordar preguntas</vt:lpstr>
      <vt:lpstr>Un proceso para abordar preguntas</vt:lpstr>
      <vt:lpstr>Ejercicio</vt:lpstr>
      <vt:lpstr>Tutorial practico</vt:lpstr>
      <vt:lpstr>Conceptos básicos del muestreo</vt:lpstr>
      <vt:lpstr>Para que sirve la inferencia?</vt:lpstr>
      <vt:lpstr>Conceptos de Probabilidad</vt:lpstr>
      <vt:lpstr>Conceptos de Probabilidad</vt:lpstr>
      <vt:lpstr>Qué es una distribución?</vt:lpstr>
      <vt:lpstr>PowerPoint Presentation</vt:lpstr>
      <vt:lpstr>Bernoulli y Binomial (Éxito o Fracaso)</vt:lpstr>
      <vt:lpstr>Geométrica y Poisson</vt:lpstr>
      <vt:lpstr>Distribuciones continuas</vt:lpstr>
      <vt:lpstr>por qué siempre vemos normales?</vt:lpstr>
      <vt:lpstr>PowerPoint Presentation</vt:lpstr>
      <vt:lpstr>PowerPoint Presentation</vt:lpstr>
      <vt:lpstr>PowerPoint Presentation</vt:lpstr>
      <vt:lpstr>Tutorial practico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Laurens Versluis</dc:creator>
  <cp:lastModifiedBy>Mateo Neira</cp:lastModifiedBy>
  <cp:revision>111</cp:revision>
  <dcterms:created xsi:type="dcterms:W3CDTF">2024-06-10T08:35:43Z</dcterms:created>
  <dcterms:modified xsi:type="dcterms:W3CDTF">2026-01-15T17:59:49Z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0x010100C7031F1B99BD28479046B99E0BB1DD4F</vt:lpwstr>
  </property>
  <property fmtid="{D5CDD505-2E9C-101B-9397-08002B2CF9AE}" pid="3" name="MediaServiceImageTags">
    <vt:lpwstr/>
  </property>
</Properties>
</file>